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</p:sldIdLst>
  <p:sldSz cx="18288000" cy="10287000"/>
  <p:notesSz cx="6858000" cy="9144000"/>
  <p:embeddedFontLst>
    <p:embeddedFont>
      <p:font typeface="윤고딕 Bold" charset="1" panose="020B0803000000000000"/>
      <p:regular r:id="rId82"/>
    </p:embeddedFont>
    <p:embeddedFont>
      <p:font typeface="Poppins" charset="1" panose="00000500000000000000"/>
      <p:regular r:id="rId83"/>
    </p:embeddedFont>
    <p:embeddedFont>
      <p:font typeface="윤고딕 Semi-Bold" charset="1" panose="020B0603000000000000"/>
      <p:regular r:id="rId84"/>
    </p:embeddedFont>
    <p:embeddedFont>
      <p:font typeface="Inter Bold" charset="1" panose="020B0802030000000004"/>
      <p:regular r:id="rId85"/>
    </p:embeddedFont>
    <p:embeddedFont>
      <p:font typeface="윤고딕" charset="1" panose="020B0503000000000000"/>
      <p:regular r:id="rId86"/>
    </p:embeddedFont>
    <p:embeddedFont>
      <p:font typeface="Poppins Semi-Bold" charset="1" panose="00000700000000000000"/>
      <p:regular r:id="rId87"/>
    </p:embeddedFont>
    <p:embeddedFont>
      <p:font typeface="Arita Dotum Semi-Bold" charset="1" panose="02020603020101020101"/>
      <p:regular r:id="rId88"/>
    </p:embeddedFont>
    <p:embeddedFont>
      <p:font typeface="Arita Dotum Light" charset="1" panose="02020603020101020101"/>
      <p:regular r:id="rId8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slides/slide62.xml" Type="http://schemas.openxmlformats.org/officeDocument/2006/relationships/slide"/><Relationship Id="rId68" Target="slides/slide63.xml" Type="http://schemas.openxmlformats.org/officeDocument/2006/relationships/slide"/><Relationship Id="rId69" Target="slides/slide64.xml" Type="http://schemas.openxmlformats.org/officeDocument/2006/relationships/slide"/><Relationship Id="rId7" Target="slides/slide2.xml" Type="http://schemas.openxmlformats.org/officeDocument/2006/relationships/slide"/><Relationship Id="rId70" Target="slides/slide65.xml" Type="http://schemas.openxmlformats.org/officeDocument/2006/relationships/slide"/><Relationship Id="rId71" Target="slides/slide66.xml" Type="http://schemas.openxmlformats.org/officeDocument/2006/relationships/slide"/><Relationship Id="rId72" Target="slides/slide67.xml" Type="http://schemas.openxmlformats.org/officeDocument/2006/relationships/slide"/><Relationship Id="rId73" Target="slides/slide68.xml" Type="http://schemas.openxmlformats.org/officeDocument/2006/relationships/slide"/><Relationship Id="rId74" Target="slides/slide69.xml" Type="http://schemas.openxmlformats.org/officeDocument/2006/relationships/slide"/><Relationship Id="rId75" Target="slides/slide70.xml" Type="http://schemas.openxmlformats.org/officeDocument/2006/relationships/slide"/><Relationship Id="rId76" Target="slides/slide71.xml" Type="http://schemas.openxmlformats.org/officeDocument/2006/relationships/slide"/><Relationship Id="rId77" Target="slides/slide72.xml" Type="http://schemas.openxmlformats.org/officeDocument/2006/relationships/slide"/><Relationship Id="rId78" Target="slides/slide73.xml" Type="http://schemas.openxmlformats.org/officeDocument/2006/relationships/slide"/><Relationship Id="rId79" Target="slides/slide74.xml" Type="http://schemas.openxmlformats.org/officeDocument/2006/relationships/slide"/><Relationship Id="rId8" Target="slides/slide3.xml" Type="http://schemas.openxmlformats.org/officeDocument/2006/relationships/slide"/><Relationship Id="rId80" Target="slides/slide75.xml" Type="http://schemas.openxmlformats.org/officeDocument/2006/relationships/slide"/><Relationship Id="rId81" Target="slides/slide76.xml" Type="http://schemas.openxmlformats.org/officeDocument/2006/relationships/slide"/><Relationship Id="rId82" Target="fonts/font82.fntdata" Type="http://schemas.openxmlformats.org/officeDocument/2006/relationships/font"/><Relationship Id="rId83" Target="fonts/font83.fntdata" Type="http://schemas.openxmlformats.org/officeDocument/2006/relationships/font"/><Relationship Id="rId84" Target="fonts/font84.fntdata" Type="http://schemas.openxmlformats.org/officeDocument/2006/relationships/font"/><Relationship Id="rId85" Target="fonts/font85.fntdata" Type="http://schemas.openxmlformats.org/officeDocument/2006/relationships/font"/><Relationship Id="rId86" Target="fonts/font86.fntdata" Type="http://schemas.openxmlformats.org/officeDocument/2006/relationships/font"/><Relationship Id="rId87" Target="fonts/font87.fntdata" Type="http://schemas.openxmlformats.org/officeDocument/2006/relationships/font"/><Relationship Id="rId88" Target="fonts/font88.fntdata" Type="http://schemas.openxmlformats.org/officeDocument/2006/relationships/font"/><Relationship Id="rId89" Target="fonts/font89.fntdata" Type="http://schemas.openxmlformats.org/officeDocument/2006/relationships/font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Relationship Id="rId4" Target="../media/image15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5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6.png" Type="http://schemas.openxmlformats.org/officeDocument/2006/relationships/image"/><Relationship Id="rId4" Target="../media/image47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8.png" Type="http://schemas.openxmlformats.org/officeDocument/2006/relationships/image"/><Relationship Id="rId4" Target="../media/image49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0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1.png" Type="http://schemas.openxmlformats.org/officeDocument/2006/relationships/image"/><Relationship Id="rId4" Target="../media/image52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3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4.png" Type="http://schemas.openxmlformats.org/officeDocument/2006/relationships/image"/><Relationship Id="rId4" Target="../media/image55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6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8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9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0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1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2.png" Type="http://schemas.openxmlformats.org/officeDocument/2006/relationships/image"/><Relationship Id="rId4" Target="../media/image63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4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5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6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7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9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0.png" Type="http://schemas.openxmlformats.org/officeDocument/2006/relationships/image"/><Relationship Id="rId4" Target="../media/image71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2.png" Type="http://schemas.openxmlformats.org/officeDocument/2006/relationships/image"/><Relationship Id="rId4" Target="../media/image73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4.png" Type="http://schemas.openxmlformats.org/officeDocument/2006/relationships/image"/><Relationship Id="rId4" Target="../media/image75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6.png" Type="http://schemas.openxmlformats.org/officeDocument/2006/relationships/image"/><Relationship Id="rId4" Target="../media/image77.pn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8.png" Type="http://schemas.openxmlformats.org/officeDocument/2006/relationships/image"/><Relationship Id="rId4" Target="../media/image79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0.pn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1.png" Type="http://schemas.openxmlformats.org/officeDocument/2006/relationships/image"/><Relationship Id="rId4" Target="../media/image82.png" Type="http://schemas.openxmlformats.org/officeDocument/2006/relationships/image"/><Relationship Id="rId5" Target="../media/image83.png" Type="http://schemas.openxmlformats.org/officeDocument/2006/relationships/image"/><Relationship Id="rId6" Target="../media/image84.pn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5.png" Type="http://schemas.openxmlformats.org/officeDocument/2006/relationships/image"/><Relationship Id="rId4" Target="../media/image86.pn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jpeg" Type="http://schemas.openxmlformats.org/officeDocument/2006/relationships/image"/><Relationship Id="rId5" Target="../media/image9.pn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8.png" Type="http://schemas.openxmlformats.org/officeDocument/2006/relationships/image"/><Relationship Id="rId4" Target="../media/image89.pn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0.png" Type="http://schemas.openxmlformats.org/officeDocument/2006/relationships/image"/><Relationship Id="rId4" Target="../media/image91.png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2.png" Type="http://schemas.openxmlformats.org/officeDocument/2006/relationships/image"/></Relationships>
</file>

<file path=ppt/slides/_rels/slide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3.png" Type="http://schemas.openxmlformats.org/officeDocument/2006/relationships/image"/><Relationship Id="rId4" Target="../media/image94.png" Type="http://schemas.openxmlformats.org/officeDocument/2006/relationships/image"/></Relationships>
</file>

<file path=ppt/slides/_rels/slide6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5.png" Type="http://schemas.openxmlformats.org/officeDocument/2006/relationships/image"/><Relationship Id="rId4" Target="../media/image96.png" Type="http://schemas.openxmlformats.org/officeDocument/2006/relationships/image"/><Relationship Id="rId5" Target="../media/image97.png" Type="http://schemas.openxmlformats.org/officeDocument/2006/relationships/image"/></Relationships>
</file>

<file path=ppt/slides/_rels/slide6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8.png" Type="http://schemas.openxmlformats.org/officeDocument/2006/relationships/image"/><Relationship Id="rId4" Target="../media/image99.png" Type="http://schemas.openxmlformats.org/officeDocument/2006/relationships/image"/><Relationship Id="rId5" Target="../media/image100.png" Type="http://schemas.openxmlformats.org/officeDocument/2006/relationships/image"/></Relationships>
</file>

<file path=ppt/slides/_rels/slide6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1.png" Type="http://schemas.openxmlformats.org/officeDocument/2006/relationships/image"/><Relationship Id="rId4" Target="../media/image102.png" Type="http://schemas.openxmlformats.org/officeDocument/2006/relationships/image"/></Relationships>
</file>

<file path=ppt/slides/_rels/slide6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3.png" Type="http://schemas.openxmlformats.org/officeDocument/2006/relationships/image"/><Relationship Id="rId4" Target="../media/image104.png" Type="http://schemas.openxmlformats.org/officeDocument/2006/relationships/image"/></Relationships>
</file>

<file path=ppt/slides/_rels/slide6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5.png" Type="http://schemas.openxmlformats.org/officeDocument/2006/relationships/image"/><Relationship Id="rId4" Target="../media/image106.png" Type="http://schemas.openxmlformats.org/officeDocument/2006/relationships/image"/><Relationship Id="rId5" Target="../media/image107.png" Type="http://schemas.openxmlformats.org/officeDocument/2006/relationships/image"/></Relationships>
</file>

<file path=ppt/slides/_rels/slide6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8.png" Type="http://schemas.openxmlformats.org/officeDocument/2006/relationships/image"/><Relationship Id="rId4" Target="../media/image109.png" Type="http://schemas.openxmlformats.org/officeDocument/2006/relationships/image"/><Relationship Id="rId5" Target="../media/image110.png" Type="http://schemas.openxmlformats.org/officeDocument/2006/relationships/image"/><Relationship Id="rId6" Target="../media/image1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7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2.png" Type="http://schemas.openxmlformats.org/officeDocument/2006/relationships/image"/><Relationship Id="rId4" Target="../media/image113.png" Type="http://schemas.openxmlformats.org/officeDocument/2006/relationships/image"/><Relationship Id="rId5" Target="../media/image114.png" Type="http://schemas.openxmlformats.org/officeDocument/2006/relationships/image"/></Relationships>
</file>

<file path=ppt/slides/_rels/slide7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5.png" Type="http://schemas.openxmlformats.org/officeDocument/2006/relationships/image"/><Relationship Id="rId4" Target="../media/image116.png" Type="http://schemas.openxmlformats.org/officeDocument/2006/relationships/image"/></Relationships>
</file>

<file path=ppt/slides/_rels/slide7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7.png" Type="http://schemas.openxmlformats.org/officeDocument/2006/relationships/image"/><Relationship Id="rId4" Target="../media/image118.png" Type="http://schemas.openxmlformats.org/officeDocument/2006/relationships/image"/></Relationships>
</file>

<file path=ppt/slides/_rels/slide7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9.png" Type="http://schemas.openxmlformats.org/officeDocument/2006/relationships/image"/><Relationship Id="rId4" Target="../media/image120.png" Type="http://schemas.openxmlformats.org/officeDocument/2006/relationships/image"/></Relationships>
</file>

<file path=ppt/slides/_rels/slide7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1.png" Type="http://schemas.openxmlformats.org/officeDocument/2006/relationships/image"/><Relationship Id="rId4" Target="../media/image122.png" Type="http://schemas.openxmlformats.org/officeDocument/2006/relationships/image"/><Relationship Id="rId5" Target="../media/image123.png" Type="http://schemas.openxmlformats.org/officeDocument/2006/relationships/image"/></Relationships>
</file>

<file path=ppt/slides/_rels/slide7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4.jpeg" Type="http://schemas.openxmlformats.org/officeDocument/2006/relationships/image"/><Relationship Id="rId4" Target="../media/VAGk2DJ4iuI.mp4" Type="http://schemas.openxmlformats.org/officeDocument/2006/relationships/video"/><Relationship Id="rId5" Target="../media/VAGk2DJ4iuI.mp4" Type="http://schemas.microsoft.com/office/2007/relationships/media"/></Relationships>
</file>

<file path=ppt/slides/_rels/slide7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5155401" y="6310139"/>
            <a:ext cx="7977199" cy="571136"/>
            <a:chOff x="0" y="0"/>
            <a:chExt cx="2100991" cy="15042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00991" cy="150423"/>
            </a:xfrm>
            <a:custGeom>
              <a:avLst/>
              <a:gdLst/>
              <a:ahLst/>
              <a:cxnLst/>
              <a:rect r="r" b="b" t="t" l="l"/>
              <a:pathLst>
                <a:path h="150423" w="2100991">
                  <a:moveTo>
                    <a:pt x="0" y="0"/>
                  </a:moveTo>
                  <a:lnTo>
                    <a:pt x="2100991" y="0"/>
                  </a:lnTo>
                  <a:lnTo>
                    <a:pt x="2100991" y="150423"/>
                  </a:lnTo>
                  <a:lnTo>
                    <a:pt x="0" y="150423"/>
                  </a:lnTo>
                  <a:close/>
                </a:path>
              </a:pathLst>
            </a:custGeom>
            <a:solidFill>
              <a:srgbClr val="CFECF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100991" cy="188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17107" y="2892404"/>
            <a:ext cx="18170893" cy="2834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77"/>
              </a:lnSpc>
            </a:pPr>
            <a:r>
              <a:rPr lang="en-US" sz="8599" spc="-429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대규모 콘서트 예매 사이트 </a:t>
            </a:r>
          </a:p>
          <a:p>
            <a:pPr algn="ctr">
              <a:lnSpc>
                <a:spcPts val="10577"/>
              </a:lnSpc>
            </a:pPr>
            <a:r>
              <a:rPr lang="en-US" sz="8599" spc="-429">
                <a:solidFill>
                  <a:srgbClr val="FF914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aws</a:t>
            </a:r>
            <a:r>
              <a:rPr lang="en-US" sz="8599" spc="-42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클라우드 전환 프로젝트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73275" y="6353201"/>
            <a:ext cx="7341450" cy="446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1"/>
              </a:lnSpc>
            </a:pPr>
            <a:r>
              <a:rPr lang="en-US" sz="2700" spc="1663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1조 박수한 강호세 백명현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028700" y="945902"/>
            <a:ext cx="1562101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3. 요구사항 분석 및 솔루션</a:t>
            </a:r>
          </a:p>
        </p:txBody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204060" y="2327180"/>
          <a:ext cx="15445652" cy="6591877"/>
        </p:xfrm>
        <a:graphic>
          <a:graphicData uri="http://schemas.openxmlformats.org/drawingml/2006/table">
            <a:tbl>
              <a:tblPr/>
              <a:tblGrid>
                <a:gridCol w="4694470"/>
                <a:gridCol w="10751181"/>
              </a:tblGrid>
              <a:tr h="12384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319"/>
                        </a:lnSpc>
                        <a:defRPr/>
                      </a:pPr>
                      <a:r>
                        <a:rPr lang="en-US" sz="3799">
                          <a:solidFill>
                            <a:srgbClr val="FFFFFF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문제사항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319"/>
                        </a:lnSpc>
                        <a:defRPr/>
                      </a:pPr>
                      <a:r>
                        <a:rPr lang="en-US" sz="3799">
                          <a:solidFill>
                            <a:srgbClr val="FFFFFF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분석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</a:tr>
              <a:tr h="10706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141414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확장성 부족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41414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기존 온프레미스 시스템은 </a:t>
                      </a:r>
                      <a:r>
                        <a:rPr lang="en-US" sz="1999">
                          <a:solidFill>
                            <a:srgbClr val="141414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수직 확장</a:t>
                      </a:r>
                      <a:r>
                        <a:rPr lang="en-US" sz="1999">
                          <a:solidFill>
                            <a:srgbClr val="141414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에만 의존하고 있었고, </a:t>
                      </a:r>
                      <a:r>
                        <a:rPr lang="en-US" sz="1999">
                          <a:solidFill>
                            <a:srgbClr val="141414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서버 수량과 처리 용량이 고정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706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141414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보안 취약성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41414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온프레미스 환경은</a:t>
                      </a:r>
                      <a:r>
                        <a:rPr lang="en-US" sz="1999">
                          <a:solidFill>
                            <a:srgbClr val="141414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 웹 애플리케이션 방화벽, DDoS 방어, 암호화, 권한 분리</a:t>
                      </a:r>
                      <a:r>
                        <a:rPr lang="en-US" sz="1999">
                          <a:solidFill>
                            <a:srgbClr val="141414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등의</a:t>
                      </a:r>
                      <a:endParaRPr lang="en-US" sz="1100"/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141414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측면에서 체계적인 보안 구조를 갖추지 못한 상태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706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141414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서비스 품질 분리 불가능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41414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고객사는 VIP 회원에게 우선적인 접속, 빠른 응답, 예매 전용 경로를 제공하고자 하였으나, 물리적 분리가 불가능한</a:t>
                      </a:r>
                      <a:r>
                        <a:rPr lang="en-US" sz="1999">
                          <a:solidFill>
                            <a:srgbClr val="141414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 단일 구조</a:t>
                      </a:r>
                      <a:r>
                        <a:rPr lang="en-US" sz="1999">
                          <a:solidFill>
                            <a:srgbClr val="141414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에서는 이러한 정책을 기술적으로 구현하기 어려움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706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141414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운영 자동화 부족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41414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기존 운영 방식은 수동 변경과 </a:t>
                      </a:r>
                      <a:r>
                        <a:rPr lang="en-US" sz="1999">
                          <a:solidFill>
                            <a:srgbClr val="141414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수작업 배포</a:t>
                      </a:r>
                      <a:r>
                        <a:rPr lang="en-US" sz="1999">
                          <a:solidFill>
                            <a:srgbClr val="141414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에 의존하고 있어 설정 실수 및 배포 지연이 </a:t>
                      </a:r>
                      <a:endParaRPr lang="en-US" sz="1100"/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141414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자주 발생하였으며, 장애 대응 또한 관리자 경험에 따라 편차가 컸다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706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141414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재해복구 미흡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41414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단일 DB</a:t>
                      </a:r>
                      <a:r>
                        <a:rPr lang="en-US" sz="1999">
                          <a:solidFill>
                            <a:srgbClr val="141414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, 단일 서버 존 구조로 구성</a:t>
                      </a:r>
                      <a:endParaRPr lang="en-US" sz="1100"/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141414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백업과 복구 체계가 </a:t>
                      </a:r>
                      <a:r>
                        <a:rPr lang="en-US" sz="1999">
                          <a:solidFill>
                            <a:srgbClr val="141414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수동 기반</a:t>
                      </a:r>
                      <a:r>
                        <a:rPr lang="en-US" sz="1999">
                          <a:solidFill>
                            <a:srgbClr val="141414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으로 이루어져, 실시간 예매 환경에 적합하지 않음.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AutoShape 9" id="9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028700" y="945902"/>
            <a:ext cx="1562101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3. 요구사항 분석 및 솔루션</a:t>
            </a:r>
          </a:p>
        </p:txBody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204060" y="2327180"/>
          <a:ext cx="15445652" cy="6703380"/>
        </p:xfrm>
        <a:graphic>
          <a:graphicData uri="http://schemas.openxmlformats.org/drawingml/2006/table">
            <a:tbl>
              <a:tblPr/>
              <a:tblGrid>
                <a:gridCol w="4694470"/>
                <a:gridCol w="10751181"/>
              </a:tblGrid>
              <a:tr h="123837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319"/>
                        </a:lnSpc>
                        <a:defRPr/>
                      </a:pPr>
                      <a:r>
                        <a:rPr lang="en-US" sz="3799">
                          <a:solidFill>
                            <a:srgbClr val="FFFFFF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문제사항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319"/>
                        </a:lnSpc>
                        <a:defRPr/>
                      </a:pPr>
                      <a:r>
                        <a:rPr lang="en-US" sz="3799">
                          <a:solidFill>
                            <a:srgbClr val="FFFFFF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솔루션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</a:tr>
              <a:tr h="10706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141414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확장성 부족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41414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트래픽 처리의 안정성과 유연성을 확보하기 위해 </a:t>
                      </a:r>
                      <a:r>
                        <a:rPr lang="en-US" sz="1999">
                          <a:solidFill>
                            <a:srgbClr val="141414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Application Load Balancer(ALB)</a:t>
                      </a:r>
                      <a:r>
                        <a:rPr lang="en-US" sz="1999">
                          <a:solidFill>
                            <a:srgbClr val="141414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를 </a:t>
                      </a:r>
                      <a:endParaRPr lang="en-US" sz="1100"/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141414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중심으로 사용자 요청을 분산 처리하는 구조를 도입 + </a:t>
                      </a:r>
                      <a:r>
                        <a:rPr lang="en-US" sz="1999">
                          <a:solidFill>
                            <a:srgbClr val="141414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Auto Scaling</a:t>
                      </a:r>
                      <a:r>
                        <a:rPr lang="en-US" sz="1999">
                          <a:solidFill>
                            <a:srgbClr val="141414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도입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706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141414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보안 취약성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41414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보안 강화의 핵심은 </a:t>
                      </a:r>
                      <a:r>
                        <a:rPr lang="en-US" sz="1999">
                          <a:solidFill>
                            <a:srgbClr val="141414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다계층 보안 아키텍처 적용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567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141414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서비스 품질 분리 불가능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41414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VIP와 일반 사용자의 분리된 트래픽 처리 및 리소스 할당을 위해 </a:t>
                      </a:r>
                      <a:endParaRPr lang="en-US" sz="1100"/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141414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VPC Peering을 활용한 </a:t>
                      </a:r>
                      <a:r>
                        <a:rPr lang="en-US" sz="1999">
                          <a:solidFill>
                            <a:srgbClr val="141414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이중 VPC 구조</a:t>
                      </a:r>
                      <a:r>
                        <a:rPr lang="en-US" sz="1999">
                          <a:solidFill>
                            <a:srgbClr val="141414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를 설계한다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964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141414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운영 자동화 부족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41414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CI/CD</a:t>
                      </a:r>
                      <a:r>
                        <a:rPr lang="en-US" sz="1999">
                          <a:solidFill>
                            <a:srgbClr val="141414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구조를 도입/GitHub에 Push된 코드 변경 사항은 자동으로 빌드 및 배포</a:t>
                      </a:r>
                      <a:endParaRPr lang="en-US" sz="1100"/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141414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CloudWatch를 통해 모든 EC2, RDS, ALB 등의 상태를 실시간 모니터링하며, 특정 지표가 임계치를 초과하면 CloudWatch Alarm이 Slack 및 이메일로 운영팀에 실시간 통보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706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141414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재해복구 미흡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41414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데이터베이스는 </a:t>
                      </a:r>
                      <a:r>
                        <a:rPr lang="en-US" sz="1999">
                          <a:solidFill>
                            <a:srgbClr val="141414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Amazon Aurora를 기반</a:t>
                      </a:r>
                      <a:r>
                        <a:rPr lang="en-US" sz="1999">
                          <a:solidFill>
                            <a:srgbClr val="141414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으로 고가용성 구조로 설계</a:t>
                      </a:r>
                      <a:endParaRPr lang="en-US" sz="1100"/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141414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Multi-AZ 배포</a:t>
                      </a:r>
                      <a:r>
                        <a:rPr lang="en-US" sz="1999">
                          <a:solidFill>
                            <a:srgbClr val="141414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를 통해 하나의 노드에 장애가 발생하더라도 자동으로 장애 조치 실행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CBC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AutoShape 9" id="9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812047" y="2287974"/>
            <a:ext cx="6921673" cy="6670288"/>
          </a:xfrm>
          <a:custGeom>
            <a:avLst/>
            <a:gdLst/>
            <a:ahLst/>
            <a:cxnLst/>
            <a:rect r="r" b="b" t="t" l="l"/>
            <a:pathLst>
              <a:path h="6670288" w="6921673">
                <a:moveTo>
                  <a:pt x="0" y="0"/>
                </a:moveTo>
                <a:lnTo>
                  <a:pt x="6921673" y="0"/>
                </a:lnTo>
                <a:lnTo>
                  <a:pt x="6921673" y="6670289"/>
                </a:lnTo>
                <a:lnTo>
                  <a:pt x="0" y="66702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206" r="0" b="-7209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945902"/>
            <a:ext cx="14120824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3. 요구사항 분석 및 솔루션_설계도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176612" y="5821886"/>
            <a:ext cx="3835554" cy="2652111"/>
            <a:chOff x="0" y="0"/>
            <a:chExt cx="1082596" cy="74856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82596" cy="748566"/>
            </a:xfrm>
            <a:custGeom>
              <a:avLst/>
              <a:gdLst/>
              <a:ahLst/>
              <a:cxnLst/>
              <a:rect r="r" b="b" t="t" l="l"/>
              <a:pathLst>
                <a:path h="748566" w="1082596">
                  <a:moveTo>
                    <a:pt x="40369" y="0"/>
                  </a:moveTo>
                  <a:lnTo>
                    <a:pt x="1042227" y="0"/>
                  </a:lnTo>
                  <a:cubicBezTo>
                    <a:pt x="1064522" y="0"/>
                    <a:pt x="1082596" y="18074"/>
                    <a:pt x="1082596" y="40369"/>
                  </a:cubicBezTo>
                  <a:lnTo>
                    <a:pt x="1082596" y="708197"/>
                  </a:lnTo>
                  <a:cubicBezTo>
                    <a:pt x="1082596" y="718903"/>
                    <a:pt x="1078343" y="729171"/>
                    <a:pt x="1070772" y="736742"/>
                  </a:cubicBezTo>
                  <a:cubicBezTo>
                    <a:pt x="1063202" y="744313"/>
                    <a:pt x="1052934" y="748566"/>
                    <a:pt x="1042227" y="748566"/>
                  </a:cubicBezTo>
                  <a:lnTo>
                    <a:pt x="40369" y="748566"/>
                  </a:lnTo>
                  <a:cubicBezTo>
                    <a:pt x="18074" y="748566"/>
                    <a:pt x="0" y="730492"/>
                    <a:pt x="0" y="708197"/>
                  </a:cubicBezTo>
                  <a:lnTo>
                    <a:pt x="0" y="40369"/>
                  </a:lnTo>
                  <a:cubicBezTo>
                    <a:pt x="0" y="18074"/>
                    <a:pt x="18074" y="0"/>
                    <a:pt x="40369" y="0"/>
                  </a:cubicBezTo>
                  <a:close/>
                </a:path>
              </a:pathLst>
            </a:custGeom>
            <a:solidFill>
              <a:srgbClr val="DFDFD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1082596" cy="748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7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209168" y="5821886"/>
            <a:ext cx="3835554" cy="2652111"/>
            <a:chOff x="0" y="0"/>
            <a:chExt cx="1082596" cy="74856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82596" cy="748566"/>
            </a:xfrm>
            <a:custGeom>
              <a:avLst/>
              <a:gdLst/>
              <a:ahLst/>
              <a:cxnLst/>
              <a:rect r="r" b="b" t="t" l="l"/>
              <a:pathLst>
                <a:path h="748566" w="1082596">
                  <a:moveTo>
                    <a:pt x="40369" y="0"/>
                  </a:moveTo>
                  <a:lnTo>
                    <a:pt x="1042227" y="0"/>
                  </a:lnTo>
                  <a:cubicBezTo>
                    <a:pt x="1064522" y="0"/>
                    <a:pt x="1082596" y="18074"/>
                    <a:pt x="1082596" y="40369"/>
                  </a:cubicBezTo>
                  <a:lnTo>
                    <a:pt x="1082596" y="708197"/>
                  </a:lnTo>
                  <a:cubicBezTo>
                    <a:pt x="1082596" y="718903"/>
                    <a:pt x="1078343" y="729171"/>
                    <a:pt x="1070772" y="736742"/>
                  </a:cubicBezTo>
                  <a:cubicBezTo>
                    <a:pt x="1063202" y="744313"/>
                    <a:pt x="1052934" y="748566"/>
                    <a:pt x="1042227" y="748566"/>
                  </a:cubicBezTo>
                  <a:lnTo>
                    <a:pt x="40369" y="748566"/>
                  </a:lnTo>
                  <a:cubicBezTo>
                    <a:pt x="18074" y="748566"/>
                    <a:pt x="0" y="730492"/>
                    <a:pt x="0" y="708197"/>
                  </a:cubicBezTo>
                  <a:lnTo>
                    <a:pt x="0" y="40369"/>
                  </a:lnTo>
                  <a:cubicBezTo>
                    <a:pt x="0" y="18074"/>
                    <a:pt x="18074" y="0"/>
                    <a:pt x="40369" y="0"/>
                  </a:cubicBezTo>
                  <a:close/>
                </a:path>
              </a:pathLst>
            </a:custGeom>
            <a:solidFill>
              <a:srgbClr val="DFDFD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1082596" cy="748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7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240256" y="5821886"/>
            <a:ext cx="3835554" cy="2652111"/>
            <a:chOff x="0" y="0"/>
            <a:chExt cx="1082596" cy="74856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82596" cy="748566"/>
            </a:xfrm>
            <a:custGeom>
              <a:avLst/>
              <a:gdLst/>
              <a:ahLst/>
              <a:cxnLst/>
              <a:rect r="r" b="b" t="t" l="l"/>
              <a:pathLst>
                <a:path h="748566" w="1082596">
                  <a:moveTo>
                    <a:pt x="40369" y="0"/>
                  </a:moveTo>
                  <a:lnTo>
                    <a:pt x="1042227" y="0"/>
                  </a:lnTo>
                  <a:cubicBezTo>
                    <a:pt x="1064522" y="0"/>
                    <a:pt x="1082596" y="18074"/>
                    <a:pt x="1082596" y="40369"/>
                  </a:cubicBezTo>
                  <a:lnTo>
                    <a:pt x="1082596" y="708197"/>
                  </a:lnTo>
                  <a:cubicBezTo>
                    <a:pt x="1082596" y="718903"/>
                    <a:pt x="1078343" y="729171"/>
                    <a:pt x="1070772" y="736742"/>
                  </a:cubicBezTo>
                  <a:cubicBezTo>
                    <a:pt x="1063202" y="744313"/>
                    <a:pt x="1052934" y="748566"/>
                    <a:pt x="1042227" y="748566"/>
                  </a:cubicBezTo>
                  <a:lnTo>
                    <a:pt x="40369" y="748566"/>
                  </a:lnTo>
                  <a:cubicBezTo>
                    <a:pt x="18074" y="748566"/>
                    <a:pt x="0" y="730492"/>
                    <a:pt x="0" y="708197"/>
                  </a:cubicBezTo>
                  <a:lnTo>
                    <a:pt x="0" y="40369"/>
                  </a:lnTo>
                  <a:cubicBezTo>
                    <a:pt x="0" y="18074"/>
                    <a:pt x="18074" y="0"/>
                    <a:pt x="40369" y="0"/>
                  </a:cubicBezTo>
                  <a:close/>
                </a:path>
              </a:pathLst>
            </a:custGeom>
            <a:solidFill>
              <a:srgbClr val="DFDFD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0"/>
              <a:ext cx="1082596" cy="748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7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271344" y="5821886"/>
            <a:ext cx="3835554" cy="2652111"/>
            <a:chOff x="0" y="0"/>
            <a:chExt cx="1082596" cy="7485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82596" cy="748566"/>
            </a:xfrm>
            <a:custGeom>
              <a:avLst/>
              <a:gdLst/>
              <a:ahLst/>
              <a:cxnLst/>
              <a:rect r="r" b="b" t="t" l="l"/>
              <a:pathLst>
                <a:path h="748566" w="1082596">
                  <a:moveTo>
                    <a:pt x="40369" y="0"/>
                  </a:moveTo>
                  <a:lnTo>
                    <a:pt x="1042227" y="0"/>
                  </a:lnTo>
                  <a:cubicBezTo>
                    <a:pt x="1064522" y="0"/>
                    <a:pt x="1082596" y="18074"/>
                    <a:pt x="1082596" y="40369"/>
                  </a:cubicBezTo>
                  <a:lnTo>
                    <a:pt x="1082596" y="708197"/>
                  </a:lnTo>
                  <a:cubicBezTo>
                    <a:pt x="1082596" y="718903"/>
                    <a:pt x="1078343" y="729171"/>
                    <a:pt x="1070772" y="736742"/>
                  </a:cubicBezTo>
                  <a:cubicBezTo>
                    <a:pt x="1063202" y="744313"/>
                    <a:pt x="1052934" y="748566"/>
                    <a:pt x="1042227" y="748566"/>
                  </a:cubicBezTo>
                  <a:lnTo>
                    <a:pt x="40369" y="748566"/>
                  </a:lnTo>
                  <a:cubicBezTo>
                    <a:pt x="18074" y="748566"/>
                    <a:pt x="0" y="730492"/>
                    <a:pt x="0" y="708197"/>
                  </a:cubicBezTo>
                  <a:lnTo>
                    <a:pt x="0" y="40369"/>
                  </a:lnTo>
                  <a:cubicBezTo>
                    <a:pt x="0" y="18074"/>
                    <a:pt x="18074" y="0"/>
                    <a:pt x="40369" y="0"/>
                  </a:cubicBezTo>
                  <a:close/>
                </a:path>
              </a:pathLst>
            </a:custGeom>
            <a:solidFill>
              <a:srgbClr val="DFDFD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0"/>
              <a:ext cx="1082596" cy="748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7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73589" y="2772240"/>
            <a:ext cx="3835554" cy="3334476"/>
            <a:chOff x="0" y="0"/>
            <a:chExt cx="1595231" cy="138683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595232" cy="1386830"/>
            </a:xfrm>
            <a:custGeom>
              <a:avLst/>
              <a:gdLst/>
              <a:ahLst/>
              <a:cxnLst/>
              <a:rect r="r" b="b" t="t" l="l"/>
              <a:pathLst>
                <a:path h="1386830" w="1595232">
                  <a:moveTo>
                    <a:pt x="0" y="0"/>
                  </a:moveTo>
                  <a:lnTo>
                    <a:pt x="1595232" y="0"/>
                  </a:lnTo>
                  <a:lnTo>
                    <a:pt x="1595232" y="1386830"/>
                  </a:lnTo>
                  <a:lnTo>
                    <a:pt x="0" y="1386830"/>
                  </a:lnTo>
                  <a:close/>
                </a:path>
              </a:pathLst>
            </a:custGeom>
            <a:blipFill>
              <a:blip r:embed="rId3"/>
              <a:stretch>
                <a:fillRect l="0" t="-13993" r="0" b="-13993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5170345" y="2772240"/>
            <a:ext cx="3835554" cy="3334476"/>
            <a:chOff x="0" y="0"/>
            <a:chExt cx="1595231" cy="138683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595232" cy="1386830"/>
            </a:xfrm>
            <a:custGeom>
              <a:avLst/>
              <a:gdLst/>
              <a:ahLst/>
              <a:cxnLst/>
              <a:rect r="r" b="b" t="t" l="l"/>
              <a:pathLst>
                <a:path h="1386830" w="1595232">
                  <a:moveTo>
                    <a:pt x="0" y="0"/>
                  </a:moveTo>
                  <a:lnTo>
                    <a:pt x="1595232" y="0"/>
                  </a:lnTo>
                  <a:lnTo>
                    <a:pt x="1595232" y="1386830"/>
                  </a:lnTo>
                  <a:lnTo>
                    <a:pt x="0" y="1386830"/>
                  </a:lnTo>
                  <a:close/>
                </a:path>
              </a:pathLst>
            </a:custGeom>
            <a:blipFill>
              <a:blip r:embed="rId4"/>
              <a:stretch>
                <a:fillRect l="0" t="-7513" r="0" b="-7513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9244747" y="2772240"/>
            <a:ext cx="3835554" cy="3334476"/>
            <a:chOff x="0" y="0"/>
            <a:chExt cx="1595231" cy="138683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95232" cy="1386830"/>
            </a:xfrm>
            <a:custGeom>
              <a:avLst/>
              <a:gdLst/>
              <a:ahLst/>
              <a:cxnLst/>
              <a:rect r="r" b="b" t="t" l="l"/>
              <a:pathLst>
                <a:path h="1386830" w="1595232">
                  <a:moveTo>
                    <a:pt x="0" y="0"/>
                  </a:moveTo>
                  <a:lnTo>
                    <a:pt x="1595232" y="0"/>
                  </a:lnTo>
                  <a:lnTo>
                    <a:pt x="1595232" y="1386830"/>
                  </a:lnTo>
                  <a:lnTo>
                    <a:pt x="0" y="1386830"/>
                  </a:lnTo>
                  <a:close/>
                </a:path>
              </a:pathLst>
            </a:custGeom>
            <a:blipFill>
              <a:blip r:embed="rId5"/>
              <a:stretch>
                <a:fillRect l="0" t="-7513" r="0" b="-7513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AutoShape 25" id="25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13318425" y="2772240"/>
            <a:ext cx="3788472" cy="3344001"/>
          </a:xfrm>
          <a:custGeom>
            <a:avLst/>
            <a:gdLst/>
            <a:ahLst/>
            <a:cxnLst/>
            <a:rect r="r" b="b" t="t" l="l"/>
            <a:pathLst>
              <a:path h="3344001" w="3788472">
                <a:moveTo>
                  <a:pt x="0" y="0"/>
                </a:moveTo>
                <a:lnTo>
                  <a:pt x="3788473" y="0"/>
                </a:lnTo>
                <a:lnTo>
                  <a:pt x="3788473" y="3344001"/>
                </a:lnTo>
                <a:lnTo>
                  <a:pt x="0" y="33440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3291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028700" y="945902"/>
            <a:ext cx="7977199" cy="1051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4 . 서비스 세부 설명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749153" y="6259116"/>
            <a:ext cx="2690472" cy="43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-62">
                <a:solidFill>
                  <a:srgbClr val="292929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EC2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781709" y="6259116"/>
            <a:ext cx="2690472" cy="43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-62">
                <a:solidFill>
                  <a:srgbClr val="292929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AUTO SCALING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625768" y="6191586"/>
            <a:ext cx="3084503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-62">
                <a:solidFill>
                  <a:srgbClr val="292929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APPLICATION LOADBALANCER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848375" y="6259116"/>
            <a:ext cx="2690472" cy="43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-62">
                <a:solidFill>
                  <a:srgbClr val="292929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AURORA DB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62124" y="7048836"/>
            <a:ext cx="3064530" cy="57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클라우드에서 가상 서버(인스턴스)를</a:t>
            </a: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제공</a:t>
            </a: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하는 핵심 컴퓨팅 서비스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489160" y="6846491"/>
            <a:ext cx="3274101" cy="871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AWS Auto Scaling은 애플리케이션의</a:t>
            </a: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수요 변화에 따라 EC2를 자동으로 확장</a:t>
            </a: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하거나 축소하는 기능을 제공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645741" y="6846491"/>
            <a:ext cx="3064530" cy="871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</a:pPr>
          </a:p>
          <a:p>
            <a:pPr algn="ctr">
              <a:lnSpc>
                <a:spcPts val="2379"/>
              </a:lnSpc>
            </a:pP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사용자의</a:t>
            </a: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요청을</a:t>
            </a: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웹/앱 서버로 </a:t>
            </a:r>
          </a:p>
          <a:p>
            <a:pPr algn="ctr">
              <a:lnSpc>
                <a:spcPts val="2379"/>
              </a:lnSpc>
            </a:pP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지능적으로 분산 라우팅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656835" y="6901198"/>
            <a:ext cx="3064530" cy="871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AWS에서 제공하는 고성능 관계형 데이터베이스 서비스로,</a:t>
            </a: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MySQL</a:t>
            </a: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및 PostgreSQL과 호환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176612" y="5821886"/>
            <a:ext cx="3835554" cy="2652111"/>
            <a:chOff x="0" y="0"/>
            <a:chExt cx="1082596" cy="74856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82596" cy="748566"/>
            </a:xfrm>
            <a:custGeom>
              <a:avLst/>
              <a:gdLst/>
              <a:ahLst/>
              <a:cxnLst/>
              <a:rect r="r" b="b" t="t" l="l"/>
              <a:pathLst>
                <a:path h="748566" w="1082596">
                  <a:moveTo>
                    <a:pt x="40369" y="0"/>
                  </a:moveTo>
                  <a:lnTo>
                    <a:pt x="1042227" y="0"/>
                  </a:lnTo>
                  <a:cubicBezTo>
                    <a:pt x="1064522" y="0"/>
                    <a:pt x="1082596" y="18074"/>
                    <a:pt x="1082596" y="40369"/>
                  </a:cubicBezTo>
                  <a:lnTo>
                    <a:pt x="1082596" y="708197"/>
                  </a:lnTo>
                  <a:cubicBezTo>
                    <a:pt x="1082596" y="718903"/>
                    <a:pt x="1078343" y="729171"/>
                    <a:pt x="1070772" y="736742"/>
                  </a:cubicBezTo>
                  <a:cubicBezTo>
                    <a:pt x="1063202" y="744313"/>
                    <a:pt x="1052934" y="748566"/>
                    <a:pt x="1042227" y="748566"/>
                  </a:cubicBezTo>
                  <a:lnTo>
                    <a:pt x="40369" y="748566"/>
                  </a:lnTo>
                  <a:cubicBezTo>
                    <a:pt x="18074" y="748566"/>
                    <a:pt x="0" y="730492"/>
                    <a:pt x="0" y="708197"/>
                  </a:cubicBezTo>
                  <a:lnTo>
                    <a:pt x="0" y="40369"/>
                  </a:lnTo>
                  <a:cubicBezTo>
                    <a:pt x="0" y="18074"/>
                    <a:pt x="18074" y="0"/>
                    <a:pt x="40369" y="0"/>
                  </a:cubicBezTo>
                  <a:close/>
                </a:path>
              </a:pathLst>
            </a:custGeom>
            <a:solidFill>
              <a:srgbClr val="DFDFD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1082596" cy="748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7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209168" y="5821886"/>
            <a:ext cx="3835554" cy="2652111"/>
            <a:chOff x="0" y="0"/>
            <a:chExt cx="1082596" cy="74856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82596" cy="748566"/>
            </a:xfrm>
            <a:custGeom>
              <a:avLst/>
              <a:gdLst/>
              <a:ahLst/>
              <a:cxnLst/>
              <a:rect r="r" b="b" t="t" l="l"/>
              <a:pathLst>
                <a:path h="748566" w="1082596">
                  <a:moveTo>
                    <a:pt x="40369" y="0"/>
                  </a:moveTo>
                  <a:lnTo>
                    <a:pt x="1042227" y="0"/>
                  </a:lnTo>
                  <a:cubicBezTo>
                    <a:pt x="1064522" y="0"/>
                    <a:pt x="1082596" y="18074"/>
                    <a:pt x="1082596" y="40369"/>
                  </a:cubicBezTo>
                  <a:lnTo>
                    <a:pt x="1082596" y="708197"/>
                  </a:lnTo>
                  <a:cubicBezTo>
                    <a:pt x="1082596" y="718903"/>
                    <a:pt x="1078343" y="729171"/>
                    <a:pt x="1070772" y="736742"/>
                  </a:cubicBezTo>
                  <a:cubicBezTo>
                    <a:pt x="1063202" y="744313"/>
                    <a:pt x="1052934" y="748566"/>
                    <a:pt x="1042227" y="748566"/>
                  </a:cubicBezTo>
                  <a:lnTo>
                    <a:pt x="40369" y="748566"/>
                  </a:lnTo>
                  <a:cubicBezTo>
                    <a:pt x="18074" y="748566"/>
                    <a:pt x="0" y="730492"/>
                    <a:pt x="0" y="708197"/>
                  </a:cubicBezTo>
                  <a:lnTo>
                    <a:pt x="0" y="40369"/>
                  </a:lnTo>
                  <a:cubicBezTo>
                    <a:pt x="0" y="18074"/>
                    <a:pt x="18074" y="0"/>
                    <a:pt x="40369" y="0"/>
                  </a:cubicBezTo>
                  <a:close/>
                </a:path>
              </a:pathLst>
            </a:custGeom>
            <a:solidFill>
              <a:srgbClr val="DFDFD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1082596" cy="748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7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240256" y="5821886"/>
            <a:ext cx="3835554" cy="2652111"/>
            <a:chOff x="0" y="0"/>
            <a:chExt cx="1082596" cy="74856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82596" cy="748566"/>
            </a:xfrm>
            <a:custGeom>
              <a:avLst/>
              <a:gdLst/>
              <a:ahLst/>
              <a:cxnLst/>
              <a:rect r="r" b="b" t="t" l="l"/>
              <a:pathLst>
                <a:path h="748566" w="1082596">
                  <a:moveTo>
                    <a:pt x="40369" y="0"/>
                  </a:moveTo>
                  <a:lnTo>
                    <a:pt x="1042227" y="0"/>
                  </a:lnTo>
                  <a:cubicBezTo>
                    <a:pt x="1064522" y="0"/>
                    <a:pt x="1082596" y="18074"/>
                    <a:pt x="1082596" y="40369"/>
                  </a:cubicBezTo>
                  <a:lnTo>
                    <a:pt x="1082596" y="708197"/>
                  </a:lnTo>
                  <a:cubicBezTo>
                    <a:pt x="1082596" y="718903"/>
                    <a:pt x="1078343" y="729171"/>
                    <a:pt x="1070772" y="736742"/>
                  </a:cubicBezTo>
                  <a:cubicBezTo>
                    <a:pt x="1063202" y="744313"/>
                    <a:pt x="1052934" y="748566"/>
                    <a:pt x="1042227" y="748566"/>
                  </a:cubicBezTo>
                  <a:lnTo>
                    <a:pt x="40369" y="748566"/>
                  </a:lnTo>
                  <a:cubicBezTo>
                    <a:pt x="18074" y="748566"/>
                    <a:pt x="0" y="730492"/>
                    <a:pt x="0" y="708197"/>
                  </a:cubicBezTo>
                  <a:lnTo>
                    <a:pt x="0" y="40369"/>
                  </a:lnTo>
                  <a:cubicBezTo>
                    <a:pt x="0" y="18074"/>
                    <a:pt x="18074" y="0"/>
                    <a:pt x="40369" y="0"/>
                  </a:cubicBezTo>
                  <a:close/>
                </a:path>
              </a:pathLst>
            </a:custGeom>
            <a:solidFill>
              <a:srgbClr val="DFDFD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0"/>
              <a:ext cx="1082596" cy="748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7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271344" y="5821886"/>
            <a:ext cx="3835554" cy="2652111"/>
            <a:chOff x="0" y="0"/>
            <a:chExt cx="1082596" cy="7485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82596" cy="748566"/>
            </a:xfrm>
            <a:custGeom>
              <a:avLst/>
              <a:gdLst/>
              <a:ahLst/>
              <a:cxnLst/>
              <a:rect r="r" b="b" t="t" l="l"/>
              <a:pathLst>
                <a:path h="748566" w="1082596">
                  <a:moveTo>
                    <a:pt x="40369" y="0"/>
                  </a:moveTo>
                  <a:lnTo>
                    <a:pt x="1042227" y="0"/>
                  </a:lnTo>
                  <a:cubicBezTo>
                    <a:pt x="1064522" y="0"/>
                    <a:pt x="1082596" y="18074"/>
                    <a:pt x="1082596" y="40369"/>
                  </a:cubicBezTo>
                  <a:lnTo>
                    <a:pt x="1082596" y="708197"/>
                  </a:lnTo>
                  <a:cubicBezTo>
                    <a:pt x="1082596" y="718903"/>
                    <a:pt x="1078343" y="729171"/>
                    <a:pt x="1070772" y="736742"/>
                  </a:cubicBezTo>
                  <a:cubicBezTo>
                    <a:pt x="1063202" y="744313"/>
                    <a:pt x="1052934" y="748566"/>
                    <a:pt x="1042227" y="748566"/>
                  </a:cubicBezTo>
                  <a:lnTo>
                    <a:pt x="40369" y="748566"/>
                  </a:lnTo>
                  <a:cubicBezTo>
                    <a:pt x="18074" y="748566"/>
                    <a:pt x="0" y="730492"/>
                    <a:pt x="0" y="708197"/>
                  </a:cubicBezTo>
                  <a:lnTo>
                    <a:pt x="0" y="40369"/>
                  </a:lnTo>
                  <a:cubicBezTo>
                    <a:pt x="0" y="18074"/>
                    <a:pt x="18074" y="0"/>
                    <a:pt x="40369" y="0"/>
                  </a:cubicBezTo>
                  <a:close/>
                </a:path>
              </a:pathLst>
            </a:custGeom>
            <a:solidFill>
              <a:srgbClr val="DFDFD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0"/>
              <a:ext cx="1082596" cy="748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7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06211" y="2772240"/>
            <a:ext cx="4302957" cy="3334476"/>
            <a:chOff x="0" y="0"/>
            <a:chExt cx="1789628" cy="138683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789628" cy="1386830"/>
            </a:xfrm>
            <a:custGeom>
              <a:avLst/>
              <a:gdLst/>
              <a:ahLst/>
              <a:cxnLst/>
              <a:rect r="r" b="b" t="t" l="l"/>
              <a:pathLst>
                <a:path h="1386830" w="1789628">
                  <a:moveTo>
                    <a:pt x="0" y="0"/>
                  </a:moveTo>
                  <a:lnTo>
                    <a:pt x="1789628" y="0"/>
                  </a:lnTo>
                  <a:lnTo>
                    <a:pt x="1789628" y="1386830"/>
                  </a:lnTo>
                  <a:lnTo>
                    <a:pt x="0" y="1386830"/>
                  </a:lnTo>
                  <a:close/>
                </a:path>
              </a:pathLst>
            </a:custGeom>
            <a:blipFill>
              <a:blip r:embed="rId3"/>
              <a:stretch>
                <a:fillRect l="0" t="-14522" r="0" b="-14522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AutoShape 21" id="21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5209168" y="2666199"/>
            <a:ext cx="3792963" cy="3450042"/>
          </a:xfrm>
          <a:custGeom>
            <a:avLst/>
            <a:gdLst/>
            <a:ahLst/>
            <a:cxnLst/>
            <a:rect r="r" b="b" t="t" l="l"/>
            <a:pathLst>
              <a:path h="3450042" w="3792963">
                <a:moveTo>
                  <a:pt x="0" y="0"/>
                </a:moveTo>
                <a:lnTo>
                  <a:pt x="3792963" y="0"/>
                </a:lnTo>
                <a:lnTo>
                  <a:pt x="3792963" y="3450042"/>
                </a:lnTo>
                <a:lnTo>
                  <a:pt x="0" y="34500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969" r="0" b="-4969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318425" y="2772240"/>
            <a:ext cx="3788472" cy="3344001"/>
          </a:xfrm>
          <a:custGeom>
            <a:avLst/>
            <a:gdLst/>
            <a:ahLst/>
            <a:cxnLst/>
            <a:rect r="r" b="b" t="t" l="l"/>
            <a:pathLst>
              <a:path h="3344001" w="3788472">
                <a:moveTo>
                  <a:pt x="0" y="0"/>
                </a:moveTo>
                <a:lnTo>
                  <a:pt x="3788473" y="0"/>
                </a:lnTo>
                <a:lnTo>
                  <a:pt x="3788473" y="3344001"/>
                </a:lnTo>
                <a:lnTo>
                  <a:pt x="0" y="33440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645" r="0" b="-6645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9240256" y="2290614"/>
            <a:ext cx="3835554" cy="3835554"/>
          </a:xfrm>
          <a:custGeom>
            <a:avLst/>
            <a:gdLst/>
            <a:ahLst/>
            <a:cxnLst/>
            <a:rect r="r" b="b" t="t" l="l"/>
            <a:pathLst>
              <a:path h="3835554" w="3835554">
                <a:moveTo>
                  <a:pt x="0" y="0"/>
                </a:moveTo>
                <a:lnTo>
                  <a:pt x="3835554" y="0"/>
                </a:lnTo>
                <a:lnTo>
                  <a:pt x="3835554" y="3835553"/>
                </a:lnTo>
                <a:lnTo>
                  <a:pt x="0" y="38355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28700" y="945902"/>
            <a:ext cx="7977199" cy="1051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4 . 서비스 세부 설명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49153" y="6259116"/>
            <a:ext cx="2690472" cy="890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-62">
                <a:solidFill>
                  <a:srgbClr val="292929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ELASTICACHE FOR REDIS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781709" y="6259116"/>
            <a:ext cx="2690472" cy="437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-62">
                <a:solidFill>
                  <a:srgbClr val="292929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VPC PEERING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812797" y="6259116"/>
            <a:ext cx="2690472" cy="437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-62">
                <a:solidFill>
                  <a:srgbClr val="292929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NAT GATEWAY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952110" y="6259116"/>
            <a:ext cx="2690472" cy="890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-62">
                <a:solidFill>
                  <a:srgbClr val="292929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INTERNET GATEWAY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68866" y="7121446"/>
            <a:ext cx="3251045" cy="1166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인메모리 캐시 서비스로, 초고속 읽기 응답이</a:t>
            </a: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필요한 환경에서 </a:t>
            </a:r>
          </a:p>
          <a:p>
            <a:pPr algn="ctr">
              <a:lnSpc>
                <a:spcPts val="2379"/>
              </a:lnSpc>
            </a:pP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데이터베이스 부하를 줄이고</a:t>
            </a:r>
          </a:p>
          <a:p>
            <a:pPr algn="ctr">
              <a:lnSpc>
                <a:spcPts val="2379"/>
              </a:lnSpc>
            </a:pP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애플리케이션 성능을 향상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594680" y="7048836"/>
            <a:ext cx="3064530" cy="871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Virtual Private Cloud(VPC) 간의 네트워크 통신을 가능</a:t>
            </a: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하게 해주는</a:t>
            </a: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AWS의 네트워크 기능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625747" y="7048836"/>
            <a:ext cx="3251045" cy="871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NAT Gateway 역할을</a:t>
            </a: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수행</a:t>
            </a: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하며, Private Subnet의 인스턴스들이</a:t>
            </a:r>
          </a:p>
          <a:p>
            <a:pPr algn="ctr">
              <a:lnSpc>
                <a:spcPts val="2379"/>
              </a:lnSpc>
            </a:pP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외부 인터넷에 접속할 수 있도록 중계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680396" y="7132598"/>
            <a:ext cx="3064530" cy="871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HTTP/HTTPS 요청을 인터넷을 통해</a:t>
            </a: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수신</a:t>
            </a: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하고, 응답을 반환할 수 있는 네트워크 경로가 열립니다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176612" y="5821886"/>
            <a:ext cx="3835554" cy="2652111"/>
            <a:chOff x="0" y="0"/>
            <a:chExt cx="1082596" cy="74856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82596" cy="748566"/>
            </a:xfrm>
            <a:custGeom>
              <a:avLst/>
              <a:gdLst/>
              <a:ahLst/>
              <a:cxnLst/>
              <a:rect r="r" b="b" t="t" l="l"/>
              <a:pathLst>
                <a:path h="748566" w="1082596">
                  <a:moveTo>
                    <a:pt x="40369" y="0"/>
                  </a:moveTo>
                  <a:lnTo>
                    <a:pt x="1042227" y="0"/>
                  </a:lnTo>
                  <a:cubicBezTo>
                    <a:pt x="1064522" y="0"/>
                    <a:pt x="1082596" y="18074"/>
                    <a:pt x="1082596" y="40369"/>
                  </a:cubicBezTo>
                  <a:lnTo>
                    <a:pt x="1082596" y="708197"/>
                  </a:lnTo>
                  <a:cubicBezTo>
                    <a:pt x="1082596" y="718903"/>
                    <a:pt x="1078343" y="729171"/>
                    <a:pt x="1070772" y="736742"/>
                  </a:cubicBezTo>
                  <a:cubicBezTo>
                    <a:pt x="1063202" y="744313"/>
                    <a:pt x="1052934" y="748566"/>
                    <a:pt x="1042227" y="748566"/>
                  </a:cubicBezTo>
                  <a:lnTo>
                    <a:pt x="40369" y="748566"/>
                  </a:lnTo>
                  <a:cubicBezTo>
                    <a:pt x="18074" y="748566"/>
                    <a:pt x="0" y="730492"/>
                    <a:pt x="0" y="708197"/>
                  </a:cubicBezTo>
                  <a:lnTo>
                    <a:pt x="0" y="40369"/>
                  </a:lnTo>
                  <a:cubicBezTo>
                    <a:pt x="0" y="18074"/>
                    <a:pt x="18074" y="0"/>
                    <a:pt x="40369" y="0"/>
                  </a:cubicBezTo>
                  <a:close/>
                </a:path>
              </a:pathLst>
            </a:custGeom>
            <a:solidFill>
              <a:srgbClr val="DFDFD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1082596" cy="748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7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209168" y="5821886"/>
            <a:ext cx="3835554" cy="2652111"/>
            <a:chOff x="0" y="0"/>
            <a:chExt cx="1082596" cy="74856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82596" cy="748566"/>
            </a:xfrm>
            <a:custGeom>
              <a:avLst/>
              <a:gdLst/>
              <a:ahLst/>
              <a:cxnLst/>
              <a:rect r="r" b="b" t="t" l="l"/>
              <a:pathLst>
                <a:path h="748566" w="1082596">
                  <a:moveTo>
                    <a:pt x="40369" y="0"/>
                  </a:moveTo>
                  <a:lnTo>
                    <a:pt x="1042227" y="0"/>
                  </a:lnTo>
                  <a:cubicBezTo>
                    <a:pt x="1064522" y="0"/>
                    <a:pt x="1082596" y="18074"/>
                    <a:pt x="1082596" y="40369"/>
                  </a:cubicBezTo>
                  <a:lnTo>
                    <a:pt x="1082596" y="708197"/>
                  </a:lnTo>
                  <a:cubicBezTo>
                    <a:pt x="1082596" y="718903"/>
                    <a:pt x="1078343" y="729171"/>
                    <a:pt x="1070772" y="736742"/>
                  </a:cubicBezTo>
                  <a:cubicBezTo>
                    <a:pt x="1063202" y="744313"/>
                    <a:pt x="1052934" y="748566"/>
                    <a:pt x="1042227" y="748566"/>
                  </a:cubicBezTo>
                  <a:lnTo>
                    <a:pt x="40369" y="748566"/>
                  </a:lnTo>
                  <a:cubicBezTo>
                    <a:pt x="18074" y="748566"/>
                    <a:pt x="0" y="730492"/>
                    <a:pt x="0" y="708197"/>
                  </a:cubicBezTo>
                  <a:lnTo>
                    <a:pt x="0" y="40369"/>
                  </a:lnTo>
                  <a:cubicBezTo>
                    <a:pt x="0" y="18074"/>
                    <a:pt x="18074" y="0"/>
                    <a:pt x="40369" y="0"/>
                  </a:cubicBezTo>
                  <a:close/>
                </a:path>
              </a:pathLst>
            </a:custGeom>
            <a:solidFill>
              <a:srgbClr val="DFDFD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1082596" cy="748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7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240256" y="5821886"/>
            <a:ext cx="3835554" cy="2652111"/>
            <a:chOff x="0" y="0"/>
            <a:chExt cx="1082596" cy="74856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82596" cy="748566"/>
            </a:xfrm>
            <a:custGeom>
              <a:avLst/>
              <a:gdLst/>
              <a:ahLst/>
              <a:cxnLst/>
              <a:rect r="r" b="b" t="t" l="l"/>
              <a:pathLst>
                <a:path h="748566" w="1082596">
                  <a:moveTo>
                    <a:pt x="40369" y="0"/>
                  </a:moveTo>
                  <a:lnTo>
                    <a:pt x="1042227" y="0"/>
                  </a:lnTo>
                  <a:cubicBezTo>
                    <a:pt x="1064522" y="0"/>
                    <a:pt x="1082596" y="18074"/>
                    <a:pt x="1082596" y="40369"/>
                  </a:cubicBezTo>
                  <a:lnTo>
                    <a:pt x="1082596" y="708197"/>
                  </a:lnTo>
                  <a:cubicBezTo>
                    <a:pt x="1082596" y="718903"/>
                    <a:pt x="1078343" y="729171"/>
                    <a:pt x="1070772" y="736742"/>
                  </a:cubicBezTo>
                  <a:cubicBezTo>
                    <a:pt x="1063202" y="744313"/>
                    <a:pt x="1052934" y="748566"/>
                    <a:pt x="1042227" y="748566"/>
                  </a:cubicBezTo>
                  <a:lnTo>
                    <a:pt x="40369" y="748566"/>
                  </a:lnTo>
                  <a:cubicBezTo>
                    <a:pt x="18074" y="748566"/>
                    <a:pt x="0" y="730492"/>
                    <a:pt x="0" y="708197"/>
                  </a:cubicBezTo>
                  <a:lnTo>
                    <a:pt x="0" y="40369"/>
                  </a:lnTo>
                  <a:cubicBezTo>
                    <a:pt x="0" y="18074"/>
                    <a:pt x="18074" y="0"/>
                    <a:pt x="40369" y="0"/>
                  </a:cubicBezTo>
                  <a:close/>
                </a:path>
              </a:pathLst>
            </a:custGeom>
            <a:solidFill>
              <a:srgbClr val="DFDFD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0"/>
              <a:ext cx="1082596" cy="748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7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271344" y="5821886"/>
            <a:ext cx="3835554" cy="2652111"/>
            <a:chOff x="0" y="0"/>
            <a:chExt cx="1082596" cy="7485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82596" cy="748566"/>
            </a:xfrm>
            <a:custGeom>
              <a:avLst/>
              <a:gdLst/>
              <a:ahLst/>
              <a:cxnLst/>
              <a:rect r="r" b="b" t="t" l="l"/>
              <a:pathLst>
                <a:path h="748566" w="1082596">
                  <a:moveTo>
                    <a:pt x="40369" y="0"/>
                  </a:moveTo>
                  <a:lnTo>
                    <a:pt x="1042227" y="0"/>
                  </a:lnTo>
                  <a:cubicBezTo>
                    <a:pt x="1064522" y="0"/>
                    <a:pt x="1082596" y="18074"/>
                    <a:pt x="1082596" y="40369"/>
                  </a:cubicBezTo>
                  <a:lnTo>
                    <a:pt x="1082596" y="708197"/>
                  </a:lnTo>
                  <a:cubicBezTo>
                    <a:pt x="1082596" y="718903"/>
                    <a:pt x="1078343" y="729171"/>
                    <a:pt x="1070772" y="736742"/>
                  </a:cubicBezTo>
                  <a:cubicBezTo>
                    <a:pt x="1063202" y="744313"/>
                    <a:pt x="1052934" y="748566"/>
                    <a:pt x="1042227" y="748566"/>
                  </a:cubicBezTo>
                  <a:lnTo>
                    <a:pt x="40369" y="748566"/>
                  </a:lnTo>
                  <a:cubicBezTo>
                    <a:pt x="18074" y="748566"/>
                    <a:pt x="0" y="730492"/>
                    <a:pt x="0" y="708197"/>
                  </a:cubicBezTo>
                  <a:lnTo>
                    <a:pt x="0" y="40369"/>
                  </a:lnTo>
                  <a:cubicBezTo>
                    <a:pt x="0" y="18074"/>
                    <a:pt x="18074" y="0"/>
                    <a:pt x="40369" y="0"/>
                  </a:cubicBezTo>
                  <a:close/>
                </a:path>
              </a:pathLst>
            </a:custGeom>
            <a:solidFill>
              <a:srgbClr val="DFDFD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0"/>
              <a:ext cx="1082596" cy="748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7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06211" y="2772240"/>
            <a:ext cx="4302957" cy="3334476"/>
            <a:chOff x="0" y="0"/>
            <a:chExt cx="1789628" cy="138683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789628" cy="1386830"/>
            </a:xfrm>
            <a:custGeom>
              <a:avLst/>
              <a:gdLst/>
              <a:ahLst/>
              <a:cxnLst/>
              <a:rect r="r" b="b" t="t" l="l"/>
              <a:pathLst>
                <a:path h="1386830" w="1789628">
                  <a:moveTo>
                    <a:pt x="0" y="0"/>
                  </a:moveTo>
                  <a:lnTo>
                    <a:pt x="1789628" y="0"/>
                  </a:lnTo>
                  <a:lnTo>
                    <a:pt x="1789628" y="1386830"/>
                  </a:lnTo>
                  <a:lnTo>
                    <a:pt x="0" y="1386830"/>
                  </a:lnTo>
                  <a:close/>
                </a:path>
              </a:pathLst>
            </a:custGeom>
            <a:blipFill>
              <a:blip r:embed="rId3"/>
              <a:stretch>
                <a:fillRect l="0" t="-14522" r="0" b="-14522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AutoShape 21" id="21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1173589" y="2772240"/>
            <a:ext cx="3835554" cy="3334476"/>
            <a:chOff x="0" y="0"/>
            <a:chExt cx="1595231" cy="138683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595232" cy="1386830"/>
            </a:xfrm>
            <a:custGeom>
              <a:avLst/>
              <a:gdLst/>
              <a:ahLst/>
              <a:cxnLst/>
              <a:rect r="r" b="b" t="t" l="l"/>
              <a:pathLst>
                <a:path h="1386830" w="1595232">
                  <a:moveTo>
                    <a:pt x="0" y="0"/>
                  </a:moveTo>
                  <a:lnTo>
                    <a:pt x="1595232" y="0"/>
                  </a:lnTo>
                  <a:lnTo>
                    <a:pt x="1595232" y="1386830"/>
                  </a:lnTo>
                  <a:lnTo>
                    <a:pt x="0" y="1386830"/>
                  </a:lnTo>
                  <a:close/>
                </a:path>
              </a:pathLst>
            </a:custGeom>
            <a:blipFill>
              <a:blip r:embed="rId4"/>
              <a:stretch>
                <a:fillRect l="0" t="-13993" r="0" b="-13993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5209168" y="2772240"/>
            <a:ext cx="3792963" cy="3344001"/>
          </a:xfrm>
          <a:custGeom>
            <a:avLst/>
            <a:gdLst/>
            <a:ahLst/>
            <a:cxnLst/>
            <a:rect r="r" b="b" t="t" l="l"/>
            <a:pathLst>
              <a:path h="3344001" w="3792963">
                <a:moveTo>
                  <a:pt x="0" y="0"/>
                </a:moveTo>
                <a:lnTo>
                  <a:pt x="3792963" y="0"/>
                </a:lnTo>
                <a:lnTo>
                  <a:pt x="3792963" y="3344001"/>
                </a:lnTo>
                <a:lnTo>
                  <a:pt x="0" y="33440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712" r="0" b="-6712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9244747" y="2772240"/>
            <a:ext cx="3831063" cy="3344001"/>
          </a:xfrm>
          <a:custGeom>
            <a:avLst/>
            <a:gdLst/>
            <a:ahLst/>
            <a:cxnLst/>
            <a:rect r="r" b="b" t="t" l="l"/>
            <a:pathLst>
              <a:path h="3344001" w="3831063">
                <a:moveTo>
                  <a:pt x="0" y="0"/>
                </a:moveTo>
                <a:lnTo>
                  <a:pt x="3831063" y="0"/>
                </a:lnTo>
                <a:lnTo>
                  <a:pt x="3831063" y="3344001"/>
                </a:lnTo>
                <a:lnTo>
                  <a:pt x="0" y="33440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700" r="0" b="-10864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3313935" y="2772240"/>
            <a:ext cx="3792963" cy="3344001"/>
          </a:xfrm>
          <a:custGeom>
            <a:avLst/>
            <a:gdLst/>
            <a:ahLst/>
            <a:cxnLst/>
            <a:rect r="r" b="b" t="t" l="l"/>
            <a:pathLst>
              <a:path h="3344001" w="3792963">
                <a:moveTo>
                  <a:pt x="0" y="0"/>
                </a:moveTo>
                <a:lnTo>
                  <a:pt x="3792963" y="0"/>
                </a:lnTo>
                <a:lnTo>
                  <a:pt x="3792963" y="3344001"/>
                </a:lnTo>
                <a:lnTo>
                  <a:pt x="0" y="33440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131" r="0" b="-10294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028700" y="945902"/>
            <a:ext cx="7977199" cy="1051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4 . 서비스 세부 설명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749153" y="6259116"/>
            <a:ext cx="2690472" cy="43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-62">
                <a:solidFill>
                  <a:srgbClr val="292929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BASTION HOST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781709" y="6259116"/>
            <a:ext cx="2690472" cy="43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-62">
                <a:solidFill>
                  <a:srgbClr val="292929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IAM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812797" y="6259116"/>
            <a:ext cx="2690472" cy="43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-62">
                <a:solidFill>
                  <a:srgbClr val="292929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S3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848375" y="6259116"/>
            <a:ext cx="269047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-6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CLOUD FRONT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62124" y="7048836"/>
            <a:ext cx="3064530" cy="871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외부에서 내부 리소스에 안전</a:t>
            </a: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하게 접속할 수 있도록</a:t>
            </a: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중계 역할을 하는 EC2 인스턴스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594680" y="7048836"/>
            <a:ext cx="3213742" cy="871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AWS 리소스에 대한 접근을</a:t>
            </a: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제어</a:t>
            </a: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하고 사용자 및 권한 정책을 관리하는 </a:t>
            </a:r>
          </a:p>
          <a:p>
            <a:pPr algn="ctr">
              <a:lnSpc>
                <a:spcPts val="2379"/>
              </a:lnSpc>
            </a:pP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핵심 서비스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625768" y="7048836"/>
            <a:ext cx="3064530" cy="57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정적 콘텐츠 및 파일 저장을</a:t>
            </a: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위한</a:t>
            </a: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AWS의 객체 스토리지 서비스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661346" y="7048836"/>
            <a:ext cx="3064530" cy="871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AWS 글로벌 엣지 로케이션을 </a:t>
            </a:r>
          </a:p>
          <a:p>
            <a:pPr algn="ctr">
              <a:lnSpc>
                <a:spcPts val="2379"/>
              </a:lnSpc>
            </a:pP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기반으로 한</a:t>
            </a: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콘텐츠</a:t>
            </a: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전송 네트워크(CDN) 서비스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176612" y="5821886"/>
            <a:ext cx="3835554" cy="2652111"/>
            <a:chOff x="0" y="0"/>
            <a:chExt cx="1082596" cy="74856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82596" cy="748566"/>
            </a:xfrm>
            <a:custGeom>
              <a:avLst/>
              <a:gdLst/>
              <a:ahLst/>
              <a:cxnLst/>
              <a:rect r="r" b="b" t="t" l="l"/>
              <a:pathLst>
                <a:path h="748566" w="1082596">
                  <a:moveTo>
                    <a:pt x="40369" y="0"/>
                  </a:moveTo>
                  <a:lnTo>
                    <a:pt x="1042227" y="0"/>
                  </a:lnTo>
                  <a:cubicBezTo>
                    <a:pt x="1064522" y="0"/>
                    <a:pt x="1082596" y="18074"/>
                    <a:pt x="1082596" y="40369"/>
                  </a:cubicBezTo>
                  <a:lnTo>
                    <a:pt x="1082596" y="708197"/>
                  </a:lnTo>
                  <a:cubicBezTo>
                    <a:pt x="1082596" y="718903"/>
                    <a:pt x="1078343" y="729171"/>
                    <a:pt x="1070772" y="736742"/>
                  </a:cubicBezTo>
                  <a:cubicBezTo>
                    <a:pt x="1063202" y="744313"/>
                    <a:pt x="1052934" y="748566"/>
                    <a:pt x="1042227" y="748566"/>
                  </a:cubicBezTo>
                  <a:lnTo>
                    <a:pt x="40369" y="748566"/>
                  </a:lnTo>
                  <a:cubicBezTo>
                    <a:pt x="18074" y="748566"/>
                    <a:pt x="0" y="730492"/>
                    <a:pt x="0" y="708197"/>
                  </a:cubicBezTo>
                  <a:lnTo>
                    <a:pt x="0" y="40369"/>
                  </a:lnTo>
                  <a:cubicBezTo>
                    <a:pt x="0" y="18074"/>
                    <a:pt x="18074" y="0"/>
                    <a:pt x="40369" y="0"/>
                  </a:cubicBezTo>
                  <a:close/>
                </a:path>
              </a:pathLst>
            </a:custGeom>
            <a:solidFill>
              <a:srgbClr val="DFDFD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1082596" cy="748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7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209168" y="5821886"/>
            <a:ext cx="3835554" cy="2652111"/>
            <a:chOff x="0" y="0"/>
            <a:chExt cx="1082596" cy="74856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82596" cy="748566"/>
            </a:xfrm>
            <a:custGeom>
              <a:avLst/>
              <a:gdLst/>
              <a:ahLst/>
              <a:cxnLst/>
              <a:rect r="r" b="b" t="t" l="l"/>
              <a:pathLst>
                <a:path h="748566" w="1082596">
                  <a:moveTo>
                    <a:pt x="40369" y="0"/>
                  </a:moveTo>
                  <a:lnTo>
                    <a:pt x="1042227" y="0"/>
                  </a:lnTo>
                  <a:cubicBezTo>
                    <a:pt x="1064522" y="0"/>
                    <a:pt x="1082596" y="18074"/>
                    <a:pt x="1082596" y="40369"/>
                  </a:cubicBezTo>
                  <a:lnTo>
                    <a:pt x="1082596" y="708197"/>
                  </a:lnTo>
                  <a:cubicBezTo>
                    <a:pt x="1082596" y="718903"/>
                    <a:pt x="1078343" y="729171"/>
                    <a:pt x="1070772" y="736742"/>
                  </a:cubicBezTo>
                  <a:cubicBezTo>
                    <a:pt x="1063202" y="744313"/>
                    <a:pt x="1052934" y="748566"/>
                    <a:pt x="1042227" y="748566"/>
                  </a:cubicBezTo>
                  <a:lnTo>
                    <a:pt x="40369" y="748566"/>
                  </a:lnTo>
                  <a:cubicBezTo>
                    <a:pt x="18074" y="748566"/>
                    <a:pt x="0" y="730492"/>
                    <a:pt x="0" y="708197"/>
                  </a:cubicBezTo>
                  <a:lnTo>
                    <a:pt x="0" y="40369"/>
                  </a:lnTo>
                  <a:cubicBezTo>
                    <a:pt x="0" y="18074"/>
                    <a:pt x="18074" y="0"/>
                    <a:pt x="40369" y="0"/>
                  </a:cubicBezTo>
                  <a:close/>
                </a:path>
              </a:pathLst>
            </a:custGeom>
            <a:solidFill>
              <a:srgbClr val="DFDFD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1082596" cy="748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7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240256" y="5821886"/>
            <a:ext cx="3835554" cy="2652111"/>
            <a:chOff x="0" y="0"/>
            <a:chExt cx="1082596" cy="74856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82596" cy="748566"/>
            </a:xfrm>
            <a:custGeom>
              <a:avLst/>
              <a:gdLst/>
              <a:ahLst/>
              <a:cxnLst/>
              <a:rect r="r" b="b" t="t" l="l"/>
              <a:pathLst>
                <a:path h="748566" w="1082596">
                  <a:moveTo>
                    <a:pt x="40369" y="0"/>
                  </a:moveTo>
                  <a:lnTo>
                    <a:pt x="1042227" y="0"/>
                  </a:lnTo>
                  <a:cubicBezTo>
                    <a:pt x="1064522" y="0"/>
                    <a:pt x="1082596" y="18074"/>
                    <a:pt x="1082596" y="40369"/>
                  </a:cubicBezTo>
                  <a:lnTo>
                    <a:pt x="1082596" y="708197"/>
                  </a:lnTo>
                  <a:cubicBezTo>
                    <a:pt x="1082596" y="718903"/>
                    <a:pt x="1078343" y="729171"/>
                    <a:pt x="1070772" y="736742"/>
                  </a:cubicBezTo>
                  <a:cubicBezTo>
                    <a:pt x="1063202" y="744313"/>
                    <a:pt x="1052934" y="748566"/>
                    <a:pt x="1042227" y="748566"/>
                  </a:cubicBezTo>
                  <a:lnTo>
                    <a:pt x="40369" y="748566"/>
                  </a:lnTo>
                  <a:cubicBezTo>
                    <a:pt x="18074" y="748566"/>
                    <a:pt x="0" y="730492"/>
                    <a:pt x="0" y="708197"/>
                  </a:cubicBezTo>
                  <a:lnTo>
                    <a:pt x="0" y="40369"/>
                  </a:lnTo>
                  <a:cubicBezTo>
                    <a:pt x="0" y="18074"/>
                    <a:pt x="18074" y="0"/>
                    <a:pt x="40369" y="0"/>
                  </a:cubicBezTo>
                  <a:close/>
                </a:path>
              </a:pathLst>
            </a:custGeom>
            <a:solidFill>
              <a:srgbClr val="DFDFD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0"/>
              <a:ext cx="1082596" cy="748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7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271344" y="5821886"/>
            <a:ext cx="3835554" cy="2652111"/>
            <a:chOff x="0" y="0"/>
            <a:chExt cx="1082596" cy="7485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82596" cy="748566"/>
            </a:xfrm>
            <a:custGeom>
              <a:avLst/>
              <a:gdLst/>
              <a:ahLst/>
              <a:cxnLst/>
              <a:rect r="r" b="b" t="t" l="l"/>
              <a:pathLst>
                <a:path h="748566" w="1082596">
                  <a:moveTo>
                    <a:pt x="40369" y="0"/>
                  </a:moveTo>
                  <a:lnTo>
                    <a:pt x="1042227" y="0"/>
                  </a:lnTo>
                  <a:cubicBezTo>
                    <a:pt x="1064522" y="0"/>
                    <a:pt x="1082596" y="18074"/>
                    <a:pt x="1082596" y="40369"/>
                  </a:cubicBezTo>
                  <a:lnTo>
                    <a:pt x="1082596" y="708197"/>
                  </a:lnTo>
                  <a:cubicBezTo>
                    <a:pt x="1082596" y="718903"/>
                    <a:pt x="1078343" y="729171"/>
                    <a:pt x="1070772" y="736742"/>
                  </a:cubicBezTo>
                  <a:cubicBezTo>
                    <a:pt x="1063202" y="744313"/>
                    <a:pt x="1052934" y="748566"/>
                    <a:pt x="1042227" y="748566"/>
                  </a:cubicBezTo>
                  <a:lnTo>
                    <a:pt x="40369" y="748566"/>
                  </a:lnTo>
                  <a:cubicBezTo>
                    <a:pt x="18074" y="748566"/>
                    <a:pt x="0" y="730492"/>
                    <a:pt x="0" y="708197"/>
                  </a:cubicBezTo>
                  <a:lnTo>
                    <a:pt x="0" y="40369"/>
                  </a:lnTo>
                  <a:cubicBezTo>
                    <a:pt x="0" y="18074"/>
                    <a:pt x="18074" y="0"/>
                    <a:pt x="40369" y="0"/>
                  </a:cubicBezTo>
                  <a:close/>
                </a:path>
              </a:pathLst>
            </a:custGeom>
            <a:solidFill>
              <a:srgbClr val="DFDFD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0"/>
              <a:ext cx="1082596" cy="748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7"/>
                </a:lnSpc>
              </a:pPr>
            </a:p>
          </p:txBody>
        </p:sp>
      </p:grpSp>
      <p:sp>
        <p:nvSpPr>
          <p:cNvPr name="AutoShape 19" id="19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1135489" y="2781765"/>
            <a:ext cx="3835554" cy="3334476"/>
            <a:chOff x="0" y="0"/>
            <a:chExt cx="1595231" cy="138683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95232" cy="1386830"/>
            </a:xfrm>
            <a:custGeom>
              <a:avLst/>
              <a:gdLst/>
              <a:ahLst/>
              <a:cxnLst/>
              <a:rect r="r" b="b" t="t" l="l"/>
              <a:pathLst>
                <a:path h="1386830" w="1595232">
                  <a:moveTo>
                    <a:pt x="0" y="0"/>
                  </a:moveTo>
                  <a:lnTo>
                    <a:pt x="1595232" y="0"/>
                  </a:lnTo>
                  <a:lnTo>
                    <a:pt x="1595232" y="1386830"/>
                  </a:lnTo>
                  <a:lnTo>
                    <a:pt x="0" y="1386830"/>
                  </a:lnTo>
                  <a:close/>
                </a:path>
              </a:pathLst>
            </a:custGeom>
            <a:blipFill>
              <a:blip r:embed="rId3"/>
              <a:stretch>
                <a:fillRect l="0" t="-7513" r="0" b="-7513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5209168" y="2781765"/>
            <a:ext cx="3792963" cy="3334476"/>
          </a:xfrm>
          <a:custGeom>
            <a:avLst/>
            <a:gdLst/>
            <a:ahLst/>
            <a:cxnLst/>
            <a:rect r="r" b="b" t="t" l="l"/>
            <a:pathLst>
              <a:path h="3334476" w="3792963">
                <a:moveTo>
                  <a:pt x="0" y="0"/>
                </a:moveTo>
                <a:lnTo>
                  <a:pt x="3792963" y="0"/>
                </a:lnTo>
                <a:lnTo>
                  <a:pt x="3792963" y="3334476"/>
                </a:lnTo>
                <a:lnTo>
                  <a:pt x="0" y="33344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182" r="0" b="-4567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9244747" y="2772240"/>
            <a:ext cx="3831063" cy="3344001"/>
          </a:xfrm>
          <a:custGeom>
            <a:avLst/>
            <a:gdLst/>
            <a:ahLst/>
            <a:cxnLst/>
            <a:rect r="r" b="b" t="t" l="l"/>
            <a:pathLst>
              <a:path h="3344001" w="3831063">
                <a:moveTo>
                  <a:pt x="0" y="0"/>
                </a:moveTo>
                <a:lnTo>
                  <a:pt x="3831063" y="0"/>
                </a:lnTo>
                <a:lnTo>
                  <a:pt x="3831063" y="3344001"/>
                </a:lnTo>
                <a:lnTo>
                  <a:pt x="0" y="33440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282" r="0" b="-7282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3275835" y="2772240"/>
            <a:ext cx="3831063" cy="3344001"/>
          </a:xfrm>
          <a:custGeom>
            <a:avLst/>
            <a:gdLst/>
            <a:ahLst/>
            <a:cxnLst/>
            <a:rect r="r" b="b" t="t" l="l"/>
            <a:pathLst>
              <a:path h="3344001" w="3831063">
                <a:moveTo>
                  <a:pt x="0" y="0"/>
                </a:moveTo>
                <a:lnTo>
                  <a:pt x="3831063" y="0"/>
                </a:lnTo>
                <a:lnTo>
                  <a:pt x="3831063" y="3344001"/>
                </a:lnTo>
                <a:lnTo>
                  <a:pt x="0" y="33440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181" r="0" b="-9383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28700" y="945902"/>
            <a:ext cx="7977199" cy="1051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4 . 서비스 세부 설명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49153" y="6259116"/>
            <a:ext cx="2690472" cy="437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-62">
                <a:solidFill>
                  <a:srgbClr val="292929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WAF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781709" y="6259116"/>
            <a:ext cx="2690472" cy="437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-62">
                <a:solidFill>
                  <a:srgbClr val="292929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SHIELD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812797" y="6259116"/>
            <a:ext cx="2690472" cy="437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-62">
                <a:solidFill>
                  <a:srgbClr val="292929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ROUTE 53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848375" y="6259116"/>
            <a:ext cx="2690472" cy="437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-62">
                <a:solidFill>
                  <a:srgbClr val="292929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CODE DEPLOY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62124" y="7048836"/>
            <a:ext cx="3064530" cy="57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웹 애플리케이션을</a:t>
            </a: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다양한</a:t>
            </a: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공격으로부터 보호하는 방화벽 서비스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594680" y="7048836"/>
            <a:ext cx="3064530" cy="871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AWS Shield는 DDos 공격으로부터 애플리케이션을</a:t>
            </a: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보호</a:t>
            </a: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하는 </a:t>
            </a:r>
          </a:p>
          <a:p>
            <a:pPr algn="ctr">
              <a:lnSpc>
                <a:spcPts val="2379"/>
              </a:lnSpc>
            </a:pP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AWS 보안 서비스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625768" y="7048836"/>
            <a:ext cx="3064530" cy="57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확장 가능하고 고가용성의</a:t>
            </a: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도메인</a:t>
            </a: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네임 시스템(DNS) 웹 서비스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661346" y="6858556"/>
            <a:ext cx="3064530" cy="871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EC2 인스턴스 또는</a:t>
            </a: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온프레미스</a:t>
            </a:r>
          </a:p>
          <a:p>
            <a:pPr algn="ctr">
              <a:lnSpc>
                <a:spcPts val="2379"/>
              </a:lnSpc>
            </a:pP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서버에 자동으로 배포할 수 있는</a:t>
            </a:r>
          </a:p>
          <a:p>
            <a:pPr algn="ctr">
              <a:lnSpc>
                <a:spcPts val="2379"/>
              </a:lnSpc>
            </a:pP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서비스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176612" y="5821886"/>
            <a:ext cx="3835554" cy="2652111"/>
            <a:chOff x="0" y="0"/>
            <a:chExt cx="1082596" cy="74856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82596" cy="748566"/>
            </a:xfrm>
            <a:custGeom>
              <a:avLst/>
              <a:gdLst/>
              <a:ahLst/>
              <a:cxnLst/>
              <a:rect r="r" b="b" t="t" l="l"/>
              <a:pathLst>
                <a:path h="748566" w="1082596">
                  <a:moveTo>
                    <a:pt x="40369" y="0"/>
                  </a:moveTo>
                  <a:lnTo>
                    <a:pt x="1042227" y="0"/>
                  </a:lnTo>
                  <a:cubicBezTo>
                    <a:pt x="1064522" y="0"/>
                    <a:pt x="1082596" y="18074"/>
                    <a:pt x="1082596" y="40369"/>
                  </a:cubicBezTo>
                  <a:lnTo>
                    <a:pt x="1082596" y="708197"/>
                  </a:lnTo>
                  <a:cubicBezTo>
                    <a:pt x="1082596" y="718903"/>
                    <a:pt x="1078343" y="729171"/>
                    <a:pt x="1070772" y="736742"/>
                  </a:cubicBezTo>
                  <a:cubicBezTo>
                    <a:pt x="1063202" y="744313"/>
                    <a:pt x="1052934" y="748566"/>
                    <a:pt x="1042227" y="748566"/>
                  </a:cubicBezTo>
                  <a:lnTo>
                    <a:pt x="40369" y="748566"/>
                  </a:lnTo>
                  <a:cubicBezTo>
                    <a:pt x="18074" y="748566"/>
                    <a:pt x="0" y="730492"/>
                    <a:pt x="0" y="708197"/>
                  </a:cubicBezTo>
                  <a:lnTo>
                    <a:pt x="0" y="40369"/>
                  </a:lnTo>
                  <a:cubicBezTo>
                    <a:pt x="0" y="18074"/>
                    <a:pt x="18074" y="0"/>
                    <a:pt x="40369" y="0"/>
                  </a:cubicBezTo>
                  <a:close/>
                </a:path>
              </a:pathLst>
            </a:custGeom>
            <a:solidFill>
              <a:srgbClr val="DFDFD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1082596" cy="748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7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209168" y="5821886"/>
            <a:ext cx="3835554" cy="2652111"/>
            <a:chOff x="0" y="0"/>
            <a:chExt cx="1082596" cy="74856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82596" cy="748566"/>
            </a:xfrm>
            <a:custGeom>
              <a:avLst/>
              <a:gdLst/>
              <a:ahLst/>
              <a:cxnLst/>
              <a:rect r="r" b="b" t="t" l="l"/>
              <a:pathLst>
                <a:path h="748566" w="1082596">
                  <a:moveTo>
                    <a:pt x="40369" y="0"/>
                  </a:moveTo>
                  <a:lnTo>
                    <a:pt x="1042227" y="0"/>
                  </a:lnTo>
                  <a:cubicBezTo>
                    <a:pt x="1064522" y="0"/>
                    <a:pt x="1082596" y="18074"/>
                    <a:pt x="1082596" y="40369"/>
                  </a:cubicBezTo>
                  <a:lnTo>
                    <a:pt x="1082596" y="708197"/>
                  </a:lnTo>
                  <a:cubicBezTo>
                    <a:pt x="1082596" y="718903"/>
                    <a:pt x="1078343" y="729171"/>
                    <a:pt x="1070772" y="736742"/>
                  </a:cubicBezTo>
                  <a:cubicBezTo>
                    <a:pt x="1063202" y="744313"/>
                    <a:pt x="1052934" y="748566"/>
                    <a:pt x="1042227" y="748566"/>
                  </a:cubicBezTo>
                  <a:lnTo>
                    <a:pt x="40369" y="748566"/>
                  </a:lnTo>
                  <a:cubicBezTo>
                    <a:pt x="18074" y="748566"/>
                    <a:pt x="0" y="730492"/>
                    <a:pt x="0" y="708197"/>
                  </a:cubicBezTo>
                  <a:lnTo>
                    <a:pt x="0" y="40369"/>
                  </a:lnTo>
                  <a:cubicBezTo>
                    <a:pt x="0" y="18074"/>
                    <a:pt x="18074" y="0"/>
                    <a:pt x="40369" y="0"/>
                  </a:cubicBezTo>
                  <a:close/>
                </a:path>
              </a:pathLst>
            </a:custGeom>
            <a:solidFill>
              <a:srgbClr val="DFDFD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1082596" cy="748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7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240256" y="5821886"/>
            <a:ext cx="3835554" cy="2652111"/>
            <a:chOff x="0" y="0"/>
            <a:chExt cx="1082596" cy="74856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82596" cy="748566"/>
            </a:xfrm>
            <a:custGeom>
              <a:avLst/>
              <a:gdLst/>
              <a:ahLst/>
              <a:cxnLst/>
              <a:rect r="r" b="b" t="t" l="l"/>
              <a:pathLst>
                <a:path h="748566" w="1082596">
                  <a:moveTo>
                    <a:pt x="40369" y="0"/>
                  </a:moveTo>
                  <a:lnTo>
                    <a:pt x="1042227" y="0"/>
                  </a:lnTo>
                  <a:cubicBezTo>
                    <a:pt x="1064522" y="0"/>
                    <a:pt x="1082596" y="18074"/>
                    <a:pt x="1082596" y="40369"/>
                  </a:cubicBezTo>
                  <a:lnTo>
                    <a:pt x="1082596" y="708197"/>
                  </a:lnTo>
                  <a:cubicBezTo>
                    <a:pt x="1082596" y="718903"/>
                    <a:pt x="1078343" y="729171"/>
                    <a:pt x="1070772" y="736742"/>
                  </a:cubicBezTo>
                  <a:cubicBezTo>
                    <a:pt x="1063202" y="744313"/>
                    <a:pt x="1052934" y="748566"/>
                    <a:pt x="1042227" y="748566"/>
                  </a:cubicBezTo>
                  <a:lnTo>
                    <a:pt x="40369" y="748566"/>
                  </a:lnTo>
                  <a:cubicBezTo>
                    <a:pt x="18074" y="748566"/>
                    <a:pt x="0" y="730492"/>
                    <a:pt x="0" y="708197"/>
                  </a:cubicBezTo>
                  <a:lnTo>
                    <a:pt x="0" y="40369"/>
                  </a:lnTo>
                  <a:cubicBezTo>
                    <a:pt x="0" y="18074"/>
                    <a:pt x="18074" y="0"/>
                    <a:pt x="40369" y="0"/>
                  </a:cubicBezTo>
                  <a:close/>
                </a:path>
              </a:pathLst>
            </a:custGeom>
            <a:solidFill>
              <a:srgbClr val="DFDFD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0"/>
              <a:ext cx="1082596" cy="748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7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271344" y="5821886"/>
            <a:ext cx="3835554" cy="2652111"/>
            <a:chOff x="0" y="0"/>
            <a:chExt cx="1082596" cy="7485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82596" cy="748566"/>
            </a:xfrm>
            <a:custGeom>
              <a:avLst/>
              <a:gdLst/>
              <a:ahLst/>
              <a:cxnLst/>
              <a:rect r="r" b="b" t="t" l="l"/>
              <a:pathLst>
                <a:path h="748566" w="1082596">
                  <a:moveTo>
                    <a:pt x="40369" y="0"/>
                  </a:moveTo>
                  <a:lnTo>
                    <a:pt x="1042227" y="0"/>
                  </a:lnTo>
                  <a:cubicBezTo>
                    <a:pt x="1064522" y="0"/>
                    <a:pt x="1082596" y="18074"/>
                    <a:pt x="1082596" y="40369"/>
                  </a:cubicBezTo>
                  <a:lnTo>
                    <a:pt x="1082596" y="708197"/>
                  </a:lnTo>
                  <a:cubicBezTo>
                    <a:pt x="1082596" y="718903"/>
                    <a:pt x="1078343" y="729171"/>
                    <a:pt x="1070772" y="736742"/>
                  </a:cubicBezTo>
                  <a:cubicBezTo>
                    <a:pt x="1063202" y="744313"/>
                    <a:pt x="1052934" y="748566"/>
                    <a:pt x="1042227" y="748566"/>
                  </a:cubicBezTo>
                  <a:lnTo>
                    <a:pt x="40369" y="748566"/>
                  </a:lnTo>
                  <a:cubicBezTo>
                    <a:pt x="18074" y="748566"/>
                    <a:pt x="0" y="730492"/>
                    <a:pt x="0" y="708197"/>
                  </a:cubicBezTo>
                  <a:lnTo>
                    <a:pt x="0" y="40369"/>
                  </a:lnTo>
                  <a:cubicBezTo>
                    <a:pt x="0" y="18074"/>
                    <a:pt x="18074" y="0"/>
                    <a:pt x="40369" y="0"/>
                  </a:cubicBezTo>
                  <a:close/>
                </a:path>
              </a:pathLst>
            </a:custGeom>
            <a:solidFill>
              <a:srgbClr val="DFDFD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0"/>
              <a:ext cx="1082596" cy="748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7"/>
                </a:lnSpc>
              </a:pPr>
            </a:p>
          </p:txBody>
        </p:sp>
      </p:grpSp>
      <p:sp>
        <p:nvSpPr>
          <p:cNvPr name="AutoShape 19" id="19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1217734" y="2772240"/>
            <a:ext cx="3794431" cy="3344001"/>
          </a:xfrm>
          <a:custGeom>
            <a:avLst/>
            <a:gdLst/>
            <a:ahLst/>
            <a:cxnLst/>
            <a:rect r="r" b="b" t="t" l="l"/>
            <a:pathLst>
              <a:path h="3344001" w="3794431">
                <a:moveTo>
                  <a:pt x="0" y="0"/>
                </a:moveTo>
                <a:lnTo>
                  <a:pt x="3794431" y="0"/>
                </a:lnTo>
                <a:lnTo>
                  <a:pt x="3794431" y="3344001"/>
                </a:lnTo>
                <a:lnTo>
                  <a:pt x="0" y="3344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469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209168" y="2772240"/>
            <a:ext cx="3796731" cy="3334476"/>
          </a:xfrm>
          <a:custGeom>
            <a:avLst/>
            <a:gdLst/>
            <a:ahLst/>
            <a:cxnLst/>
            <a:rect r="r" b="b" t="t" l="l"/>
            <a:pathLst>
              <a:path h="3334476" w="3796731">
                <a:moveTo>
                  <a:pt x="0" y="0"/>
                </a:moveTo>
                <a:lnTo>
                  <a:pt x="3796731" y="0"/>
                </a:lnTo>
                <a:lnTo>
                  <a:pt x="3796731" y="3334476"/>
                </a:lnTo>
                <a:lnTo>
                  <a:pt x="0" y="33344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135" t="-21577" r="-5977" b="-6076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240256" y="2772240"/>
            <a:ext cx="3835554" cy="3334476"/>
          </a:xfrm>
          <a:custGeom>
            <a:avLst/>
            <a:gdLst/>
            <a:ahLst/>
            <a:cxnLst/>
            <a:rect r="r" b="b" t="t" l="l"/>
            <a:pathLst>
              <a:path h="3334476" w="3835554">
                <a:moveTo>
                  <a:pt x="0" y="0"/>
                </a:moveTo>
                <a:lnTo>
                  <a:pt x="3835554" y="0"/>
                </a:lnTo>
                <a:lnTo>
                  <a:pt x="3835554" y="3334476"/>
                </a:lnTo>
                <a:lnTo>
                  <a:pt x="0" y="33344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513" r="0" b="-7513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271344" y="2772240"/>
            <a:ext cx="3835554" cy="3334476"/>
          </a:xfrm>
          <a:custGeom>
            <a:avLst/>
            <a:gdLst/>
            <a:ahLst/>
            <a:cxnLst/>
            <a:rect r="r" b="b" t="t" l="l"/>
            <a:pathLst>
              <a:path h="3334476" w="3835554">
                <a:moveTo>
                  <a:pt x="0" y="0"/>
                </a:moveTo>
                <a:lnTo>
                  <a:pt x="3835554" y="0"/>
                </a:lnTo>
                <a:lnTo>
                  <a:pt x="3835554" y="3334476"/>
                </a:lnTo>
                <a:lnTo>
                  <a:pt x="0" y="33344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705" r="0" b="-9321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028700" y="945902"/>
            <a:ext cx="7977199" cy="1051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4 . 서비스 세부 설명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49153" y="6259116"/>
            <a:ext cx="2690472" cy="437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-62">
                <a:solidFill>
                  <a:srgbClr val="292929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CLOUDWATCH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781709" y="6259116"/>
            <a:ext cx="2690472" cy="437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-62">
                <a:solidFill>
                  <a:srgbClr val="292929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CLOUDTRAIL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812797" y="6259116"/>
            <a:ext cx="2690472" cy="437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-62">
                <a:solidFill>
                  <a:srgbClr val="292929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LAMBDA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848375" y="6259116"/>
            <a:ext cx="2690472" cy="437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-62">
                <a:solidFill>
                  <a:srgbClr val="292929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SES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98753" y="6858556"/>
            <a:ext cx="3232393" cy="871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AWS 리소스 및 애플리케이션의</a:t>
            </a:r>
          </a:p>
          <a:p>
            <a:pPr algn="ctr">
              <a:lnSpc>
                <a:spcPts val="2379"/>
              </a:lnSpc>
            </a:pP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로그, 지표, 이벤트를 실시</a:t>
            </a: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간으로 수집</a:t>
            </a: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하고 모니터링할 수 있는 서비스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594701" y="6849031"/>
            <a:ext cx="3064530" cy="871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AWS 계정 내에서 발생</a:t>
            </a: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하는 모든 API 호출을 기록</a:t>
            </a: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하고, 사용자 활동을 추적할 수 있는 서비스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625768" y="6858556"/>
            <a:ext cx="3064530" cy="871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서버를 직접 관리하지 않고도 </a:t>
            </a:r>
          </a:p>
          <a:p>
            <a:pPr algn="ctr">
              <a:lnSpc>
                <a:spcPts val="2379"/>
              </a:lnSpc>
            </a:pP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코드를 실행할 수 있는 이벤트</a:t>
            </a: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기반</a:t>
            </a: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서버리스 컴퓨팅 서비스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468580" y="6849031"/>
            <a:ext cx="3450063" cy="871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대량 이메일 발송,</a:t>
            </a: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트랜잭션</a:t>
            </a: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이메일, 알림 메일 등을 안정적으로 전송할 수 있는 클라우드 기반 이메일 발송 서비스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176612" y="5821886"/>
            <a:ext cx="3835554" cy="2652111"/>
            <a:chOff x="0" y="0"/>
            <a:chExt cx="1082596" cy="74856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82596" cy="748566"/>
            </a:xfrm>
            <a:custGeom>
              <a:avLst/>
              <a:gdLst/>
              <a:ahLst/>
              <a:cxnLst/>
              <a:rect r="r" b="b" t="t" l="l"/>
              <a:pathLst>
                <a:path h="748566" w="1082596">
                  <a:moveTo>
                    <a:pt x="40369" y="0"/>
                  </a:moveTo>
                  <a:lnTo>
                    <a:pt x="1042227" y="0"/>
                  </a:lnTo>
                  <a:cubicBezTo>
                    <a:pt x="1064522" y="0"/>
                    <a:pt x="1082596" y="18074"/>
                    <a:pt x="1082596" y="40369"/>
                  </a:cubicBezTo>
                  <a:lnTo>
                    <a:pt x="1082596" y="708197"/>
                  </a:lnTo>
                  <a:cubicBezTo>
                    <a:pt x="1082596" y="718903"/>
                    <a:pt x="1078343" y="729171"/>
                    <a:pt x="1070772" y="736742"/>
                  </a:cubicBezTo>
                  <a:cubicBezTo>
                    <a:pt x="1063202" y="744313"/>
                    <a:pt x="1052934" y="748566"/>
                    <a:pt x="1042227" y="748566"/>
                  </a:cubicBezTo>
                  <a:lnTo>
                    <a:pt x="40369" y="748566"/>
                  </a:lnTo>
                  <a:cubicBezTo>
                    <a:pt x="18074" y="748566"/>
                    <a:pt x="0" y="730492"/>
                    <a:pt x="0" y="708197"/>
                  </a:cubicBezTo>
                  <a:lnTo>
                    <a:pt x="0" y="40369"/>
                  </a:lnTo>
                  <a:cubicBezTo>
                    <a:pt x="0" y="18074"/>
                    <a:pt x="18074" y="0"/>
                    <a:pt x="40369" y="0"/>
                  </a:cubicBezTo>
                  <a:close/>
                </a:path>
              </a:pathLst>
            </a:custGeom>
            <a:solidFill>
              <a:srgbClr val="DFDFD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1082596" cy="748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7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209168" y="5821886"/>
            <a:ext cx="3835554" cy="2652111"/>
            <a:chOff x="0" y="0"/>
            <a:chExt cx="1082596" cy="74856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82596" cy="748566"/>
            </a:xfrm>
            <a:custGeom>
              <a:avLst/>
              <a:gdLst/>
              <a:ahLst/>
              <a:cxnLst/>
              <a:rect r="r" b="b" t="t" l="l"/>
              <a:pathLst>
                <a:path h="748566" w="1082596">
                  <a:moveTo>
                    <a:pt x="40369" y="0"/>
                  </a:moveTo>
                  <a:lnTo>
                    <a:pt x="1042227" y="0"/>
                  </a:lnTo>
                  <a:cubicBezTo>
                    <a:pt x="1064522" y="0"/>
                    <a:pt x="1082596" y="18074"/>
                    <a:pt x="1082596" y="40369"/>
                  </a:cubicBezTo>
                  <a:lnTo>
                    <a:pt x="1082596" y="708197"/>
                  </a:lnTo>
                  <a:cubicBezTo>
                    <a:pt x="1082596" y="718903"/>
                    <a:pt x="1078343" y="729171"/>
                    <a:pt x="1070772" y="736742"/>
                  </a:cubicBezTo>
                  <a:cubicBezTo>
                    <a:pt x="1063202" y="744313"/>
                    <a:pt x="1052934" y="748566"/>
                    <a:pt x="1042227" y="748566"/>
                  </a:cubicBezTo>
                  <a:lnTo>
                    <a:pt x="40369" y="748566"/>
                  </a:lnTo>
                  <a:cubicBezTo>
                    <a:pt x="18074" y="748566"/>
                    <a:pt x="0" y="730492"/>
                    <a:pt x="0" y="708197"/>
                  </a:cubicBezTo>
                  <a:lnTo>
                    <a:pt x="0" y="40369"/>
                  </a:lnTo>
                  <a:cubicBezTo>
                    <a:pt x="0" y="18074"/>
                    <a:pt x="18074" y="0"/>
                    <a:pt x="40369" y="0"/>
                  </a:cubicBezTo>
                  <a:close/>
                </a:path>
              </a:pathLst>
            </a:custGeom>
            <a:solidFill>
              <a:srgbClr val="DFDFD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1082596" cy="748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7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186236" y="2735917"/>
            <a:ext cx="3831063" cy="3370799"/>
          </a:xfrm>
          <a:custGeom>
            <a:avLst/>
            <a:gdLst/>
            <a:ahLst/>
            <a:cxnLst/>
            <a:rect r="r" b="b" t="t" l="l"/>
            <a:pathLst>
              <a:path h="3370799" w="3831063">
                <a:moveTo>
                  <a:pt x="0" y="0"/>
                </a:moveTo>
                <a:lnTo>
                  <a:pt x="3831063" y="0"/>
                </a:lnTo>
                <a:lnTo>
                  <a:pt x="3831063" y="3370799"/>
                </a:lnTo>
                <a:lnTo>
                  <a:pt x="0" y="33707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827" r="0" b="-6827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263141" y="2735917"/>
            <a:ext cx="3742757" cy="3380324"/>
          </a:xfrm>
          <a:custGeom>
            <a:avLst/>
            <a:gdLst/>
            <a:ahLst/>
            <a:cxnLst/>
            <a:rect r="r" b="b" t="t" l="l"/>
            <a:pathLst>
              <a:path h="3380324" w="3742757">
                <a:moveTo>
                  <a:pt x="0" y="0"/>
                </a:moveTo>
                <a:lnTo>
                  <a:pt x="3742758" y="0"/>
                </a:lnTo>
                <a:lnTo>
                  <a:pt x="3742758" y="3380324"/>
                </a:lnTo>
                <a:lnTo>
                  <a:pt x="0" y="3380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360" r="0" b="-536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945902"/>
            <a:ext cx="7977199" cy="1051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4 . 서비스 세부 설명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49153" y="6259116"/>
            <a:ext cx="2690472" cy="890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-62">
                <a:solidFill>
                  <a:srgbClr val="292929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AMAZON PERSONALIZE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781709" y="6259116"/>
            <a:ext cx="2690472" cy="437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-62">
                <a:solidFill>
                  <a:srgbClr val="292929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DMS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66920" y="7121446"/>
            <a:ext cx="3269696" cy="1166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실시간 개인화 추천을</a:t>
            </a: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위한 머신러닝 기반</a:t>
            </a: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서비스로, 사용자의 행동 데이터를 기반으로 맞춤형 콘텐츠를 제공할 수 있도록 지원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428911" y="6858556"/>
            <a:ext cx="3411219" cy="871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기존 데이터베이스를 AWS</a:t>
            </a: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클라우드로</a:t>
            </a: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마이그레이션할 수 있도록 </a:t>
            </a:r>
          </a:p>
          <a:p>
            <a:pPr algn="ctr">
              <a:lnSpc>
                <a:spcPts val="2379"/>
              </a:lnSpc>
            </a:pPr>
            <a:r>
              <a:rPr lang="en-US" sz="1699" spc="-4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지원하는 관리형 서비스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40512" y="226906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7956418" y="2529095"/>
            <a:ext cx="678786" cy="613207"/>
            <a:chOff x="0" y="0"/>
            <a:chExt cx="178775" cy="1615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8775" cy="161503"/>
            </a:xfrm>
            <a:custGeom>
              <a:avLst/>
              <a:gdLst/>
              <a:ahLst/>
              <a:cxnLst/>
              <a:rect r="r" b="b" t="t" l="l"/>
              <a:pathLst>
                <a:path h="161503" w="178775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8775" cy="199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965943" y="5521201"/>
            <a:ext cx="678786" cy="613207"/>
            <a:chOff x="0" y="0"/>
            <a:chExt cx="178775" cy="16150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8775" cy="161503"/>
            </a:xfrm>
            <a:custGeom>
              <a:avLst/>
              <a:gdLst/>
              <a:ahLst/>
              <a:cxnLst/>
              <a:rect r="r" b="b" t="t" l="l"/>
              <a:pathLst>
                <a:path h="161503" w="178775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78775" cy="199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34858" y="2838264"/>
            <a:ext cx="5029317" cy="5029317"/>
          </a:xfrm>
          <a:custGeom>
            <a:avLst/>
            <a:gdLst/>
            <a:ahLst/>
            <a:cxnLst/>
            <a:rect r="r" b="b" t="t" l="l"/>
            <a:pathLst>
              <a:path h="5029317" w="5029317">
                <a:moveTo>
                  <a:pt x="0" y="0"/>
                </a:moveTo>
                <a:lnTo>
                  <a:pt x="5029317" y="0"/>
                </a:lnTo>
                <a:lnTo>
                  <a:pt x="5029317" y="5029316"/>
                </a:lnTo>
                <a:lnTo>
                  <a:pt x="0" y="50293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089615" y="3492055"/>
            <a:ext cx="9169685" cy="2189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9"/>
              </a:lnSpc>
            </a:pPr>
            <a:r>
              <a:rPr lang="en-US" sz="22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사용자 등급(VIP / 일반 사용자)에 따라 ALB를 분리하여 구성하고, </a:t>
            </a:r>
          </a:p>
          <a:p>
            <a:pPr algn="l">
              <a:lnSpc>
                <a:spcPts val="3609"/>
              </a:lnSpc>
            </a:pPr>
            <a:r>
              <a:rPr lang="en-US" sz="22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각 요청에 대해 Listener Rule 기반의 조건 분기 및 리디렉션 설정을 통해</a:t>
            </a:r>
            <a:r>
              <a:rPr lang="en-US" sz="22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</a:p>
          <a:p>
            <a:pPr algn="l">
              <a:lnSpc>
                <a:spcPts val="3609"/>
              </a:lnSpc>
            </a:pPr>
            <a:r>
              <a:rPr lang="en-US" sz="2256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트래픽 분리</a:t>
            </a:r>
            <a:r>
              <a:rPr lang="en-US" sz="22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를 구현.</a:t>
            </a:r>
          </a:p>
          <a:p>
            <a:pPr algn="l">
              <a:lnSpc>
                <a:spcPts val="3289"/>
              </a:lnSpc>
            </a:pPr>
          </a:p>
          <a:p>
            <a:pPr algn="l" marL="0" indent="0" lvl="0">
              <a:lnSpc>
                <a:spcPts val="328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854257" y="2549656"/>
            <a:ext cx="4537689" cy="553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 spc="-214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Regular/VIP의 분리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854257" y="5541762"/>
            <a:ext cx="5584226" cy="553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 spc="-214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서비스 안정성을 향상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089615" y="6582083"/>
            <a:ext cx="9169685" cy="908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9"/>
              </a:lnSpc>
            </a:pPr>
            <a:r>
              <a:rPr lang="en-US" sz="22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HTTPS 통신을 위한 SSL 인증서를 구성하고,</a:t>
            </a:r>
            <a:r>
              <a:rPr lang="en-US" sz="22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헬스 체크 기능을 통해 </a:t>
            </a:r>
          </a:p>
          <a:p>
            <a:pPr algn="l" marL="0" indent="0" lvl="0">
              <a:lnSpc>
                <a:spcPts val="3609"/>
              </a:lnSpc>
            </a:pPr>
            <a:r>
              <a:rPr lang="en-US" sz="22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비정상 인스턴스를 자동으로 제외함으로써 </a:t>
            </a:r>
            <a:r>
              <a:rPr lang="en-US" sz="2256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서비스 안정성을 향상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945902"/>
            <a:ext cx="10094402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4 . 서비스 세부 설명_ALB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5048501" y="3034133"/>
            <a:ext cx="4537689" cy="487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spc="-187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프로젝트 소개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048501" y="4190671"/>
            <a:ext cx="4537689" cy="487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spc="-187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사업 개요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703103" y="3034133"/>
            <a:ext cx="4537689" cy="487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spc="-187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서비스 세부 설명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703103" y="4164815"/>
            <a:ext cx="4537689" cy="487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spc="-187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구현 및 검증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048501" y="5346804"/>
            <a:ext cx="4537689" cy="487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spc="-187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요구사항 분석 및 솔루션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03103" y="5346804"/>
            <a:ext cx="4537689" cy="487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spc="-187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프로젝트 마무리 및 후기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4150662" y="3004047"/>
            <a:ext cx="678786" cy="613207"/>
            <a:chOff x="0" y="0"/>
            <a:chExt cx="178775" cy="16150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8775" cy="161503"/>
            </a:xfrm>
            <a:custGeom>
              <a:avLst/>
              <a:gdLst/>
              <a:ahLst/>
              <a:cxnLst/>
              <a:rect r="r" b="b" t="t" l="l"/>
              <a:pathLst>
                <a:path h="161503" w="178775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78775" cy="199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1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4150662" y="4160585"/>
            <a:ext cx="678786" cy="613207"/>
            <a:chOff x="0" y="0"/>
            <a:chExt cx="178775" cy="16150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78775" cy="161503"/>
            </a:xfrm>
            <a:custGeom>
              <a:avLst/>
              <a:gdLst/>
              <a:ahLst/>
              <a:cxnLst/>
              <a:rect r="r" b="b" t="t" l="l"/>
              <a:pathLst>
                <a:path h="161503" w="178775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78775" cy="199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2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805264" y="3004047"/>
            <a:ext cx="678786" cy="613207"/>
            <a:chOff x="0" y="0"/>
            <a:chExt cx="178775" cy="16150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78775" cy="161503"/>
            </a:xfrm>
            <a:custGeom>
              <a:avLst/>
              <a:gdLst/>
              <a:ahLst/>
              <a:cxnLst/>
              <a:rect r="r" b="b" t="t" l="l"/>
              <a:pathLst>
                <a:path h="161503" w="178775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78775" cy="199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4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805264" y="4134729"/>
            <a:ext cx="678786" cy="613207"/>
            <a:chOff x="0" y="0"/>
            <a:chExt cx="178775" cy="16150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78775" cy="161503"/>
            </a:xfrm>
            <a:custGeom>
              <a:avLst/>
              <a:gdLst/>
              <a:ahLst/>
              <a:cxnLst/>
              <a:rect r="r" b="b" t="t" l="l"/>
              <a:pathLst>
                <a:path h="161503" w="178775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78775" cy="199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5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4150662" y="5316718"/>
            <a:ext cx="678786" cy="613207"/>
            <a:chOff x="0" y="0"/>
            <a:chExt cx="178775" cy="16150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78775" cy="161503"/>
            </a:xfrm>
            <a:custGeom>
              <a:avLst/>
              <a:gdLst/>
              <a:ahLst/>
              <a:cxnLst/>
              <a:rect r="r" b="b" t="t" l="l"/>
              <a:pathLst>
                <a:path h="161503" w="178775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78775" cy="199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3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805264" y="5316718"/>
            <a:ext cx="678786" cy="613207"/>
            <a:chOff x="0" y="0"/>
            <a:chExt cx="178775" cy="16150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78775" cy="161503"/>
            </a:xfrm>
            <a:custGeom>
              <a:avLst/>
              <a:gdLst/>
              <a:ahLst/>
              <a:cxnLst/>
              <a:rect r="r" b="b" t="t" l="l"/>
              <a:pathLst>
                <a:path h="161503" w="178775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178775" cy="199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6</a:t>
              </a: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5155401" y="945902"/>
            <a:ext cx="7977199" cy="1042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목차</a:t>
            </a:r>
          </a:p>
        </p:txBody>
      </p:sp>
      <p:sp>
        <p:nvSpPr>
          <p:cNvPr name="AutoShape 32" id="32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3" id="33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vicrtor1919@naver.com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7956418" y="2529095"/>
            <a:ext cx="678786" cy="613207"/>
            <a:chOff x="0" y="0"/>
            <a:chExt cx="178775" cy="1615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8775" cy="161503"/>
            </a:xfrm>
            <a:custGeom>
              <a:avLst/>
              <a:gdLst/>
              <a:ahLst/>
              <a:cxnLst/>
              <a:rect r="r" b="b" t="t" l="l"/>
              <a:pathLst>
                <a:path h="161503" w="178775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8775" cy="199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793535" y="4428840"/>
            <a:ext cx="9484815" cy="2302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9"/>
              </a:lnSpc>
            </a:pPr>
            <a:r>
              <a:rPr lang="en-US" sz="22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LumiTicketing 프로젝트에서는 주요 조회 API 요청 처리 속도 향상을 위해 </a:t>
            </a:r>
          </a:p>
          <a:p>
            <a:pPr algn="l">
              <a:lnSpc>
                <a:spcPts val="3609"/>
              </a:lnSpc>
            </a:pPr>
            <a:r>
              <a:rPr lang="en-US" sz="22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Redis를 Aurora 앞단에 배치하였으며, </a:t>
            </a:r>
          </a:p>
          <a:p>
            <a:pPr algn="l" marL="0" indent="0" lvl="0">
              <a:lnSpc>
                <a:spcPts val="3609"/>
              </a:lnSpc>
            </a:pPr>
            <a:r>
              <a:rPr lang="en-US" sz="2256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반복 조회되는 데이터를 Redis에 캐싱</a:t>
            </a:r>
            <a:r>
              <a:rPr lang="en-US" sz="22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함으로써 DB</a:t>
            </a:r>
            <a:r>
              <a:rPr lang="en-US" sz="22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접근 빈도를 최소화.</a:t>
            </a:r>
          </a:p>
          <a:p>
            <a:pPr algn="l" marL="0" indent="0" lvl="0">
              <a:lnSpc>
                <a:spcPts val="3609"/>
              </a:lnSpc>
            </a:pPr>
          </a:p>
          <a:p>
            <a:pPr algn="l" marL="0" indent="0" lvl="0">
              <a:lnSpc>
                <a:spcPts val="3609"/>
              </a:lnSpc>
            </a:pPr>
            <a:r>
              <a:rPr lang="en-US" sz="2256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VPC Peering을 통해</a:t>
            </a:r>
            <a:r>
              <a:rPr lang="en-US" sz="2256" u="none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VIP 사용자 VPC에서도 동일한 캐시 계층에 접근</a:t>
            </a:r>
            <a:r>
              <a:rPr lang="en-US" sz="2256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854257" y="2549656"/>
            <a:ext cx="6104391" cy="553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 spc="-214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주요 조회 API 요청 처리 속도 향상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945902"/>
            <a:ext cx="10094402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4 . 서비스 세부 설명_Redis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06211" y="2772240"/>
            <a:ext cx="6490566" cy="5029713"/>
            <a:chOff x="0" y="0"/>
            <a:chExt cx="1789628" cy="138683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789628" cy="1386830"/>
            </a:xfrm>
            <a:custGeom>
              <a:avLst/>
              <a:gdLst/>
              <a:ahLst/>
              <a:cxnLst/>
              <a:rect r="r" b="b" t="t" l="l"/>
              <a:pathLst>
                <a:path h="1386830" w="1789628">
                  <a:moveTo>
                    <a:pt x="0" y="0"/>
                  </a:moveTo>
                  <a:lnTo>
                    <a:pt x="1789628" y="0"/>
                  </a:lnTo>
                  <a:lnTo>
                    <a:pt x="1789628" y="1386830"/>
                  </a:lnTo>
                  <a:lnTo>
                    <a:pt x="0" y="1386830"/>
                  </a:lnTo>
                  <a:close/>
                </a:path>
              </a:pathLst>
            </a:custGeom>
            <a:blipFill>
              <a:blip r:embed="rId3"/>
              <a:stretch>
                <a:fillRect l="0" t="-14522" r="0" b="-14522"/>
              </a:stretch>
            </a:blip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7956418" y="2529095"/>
            <a:ext cx="678786" cy="613207"/>
            <a:chOff x="0" y="0"/>
            <a:chExt cx="178775" cy="1615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8775" cy="161503"/>
            </a:xfrm>
            <a:custGeom>
              <a:avLst/>
              <a:gdLst/>
              <a:ahLst/>
              <a:cxnLst/>
              <a:rect r="r" b="b" t="t" l="l"/>
              <a:pathLst>
                <a:path h="161503" w="178775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8775" cy="199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854257" y="2549656"/>
            <a:ext cx="6723353" cy="553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 spc="-214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개발 코드 자동 빌드/배포화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945902"/>
            <a:ext cx="12717199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4 . 서비스 세부 설명_CI/CD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210968" y="2606806"/>
            <a:ext cx="5947809" cy="5191635"/>
          </a:xfrm>
          <a:custGeom>
            <a:avLst/>
            <a:gdLst/>
            <a:ahLst/>
            <a:cxnLst/>
            <a:rect r="r" b="b" t="t" l="l"/>
            <a:pathLst>
              <a:path h="5191635" w="5947809">
                <a:moveTo>
                  <a:pt x="0" y="0"/>
                </a:moveTo>
                <a:lnTo>
                  <a:pt x="5947809" y="0"/>
                </a:lnTo>
                <a:lnTo>
                  <a:pt x="5947809" y="5191635"/>
                </a:lnTo>
                <a:lnTo>
                  <a:pt x="0" y="51916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181" r="0" b="-9383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8089615" y="3237552"/>
            <a:ext cx="9169685" cy="5068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9"/>
              </a:lnSpc>
            </a:pPr>
            <a:r>
              <a:rPr lang="en-US" sz="22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GitHub Actions 기반의 </a:t>
            </a:r>
            <a:r>
              <a:rPr lang="en-US" sz="2256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CI/CD 파이프라인</a:t>
            </a:r>
            <a:r>
              <a:rPr lang="en-US" sz="22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과 Terraform 기반의 </a:t>
            </a:r>
          </a:p>
          <a:p>
            <a:pPr algn="l">
              <a:lnSpc>
                <a:spcPts val="3609"/>
              </a:lnSpc>
            </a:pPr>
            <a:r>
              <a:rPr lang="en-US" sz="22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인프라 코드화</a:t>
            </a:r>
            <a:r>
              <a:rPr lang="en-US" sz="22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를 도입</a:t>
            </a:r>
          </a:p>
          <a:p>
            <a:pPr algn="l">
              <a:lnSpc>
                <a:spcPts val="3609"/>
              </a:lnSpc>
            </a:pPr>
          </a:p>
          <a:p>
            <a:pPr algn="l">
              <a:lnSpc>
                <a:spcPts val="3609"/>
              </a:lnSpc>
            </a:pPr>
            <a:r>
              <a:rPr lang="en-US" sz="22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1. 코드 변경 사항이 GitHub의 main 브랜치에 푸시</a:t>
            </a:r>
          </a:p>
          <a:p>
            <a:pPr algn="l">
              <a:lnSpc>
                <a:spcPts val="3609"/>
              </a:lnSpc>
            </a:pPr>
          </a:p>
          <a:p>
            <a:pPr algn="l">
              <a:lnSpc>
                <a:spcPts val="3609"/>
              </a:lnSpc>
            </a:pPr>
            <a:r>
              <a:rPr lang="en-US" sz="22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2. main.yml 워크플로가 자동으로 실행되어 애플리케이션을 빌드</a:t>
            </a:r>
          </a:p>
          <a:p>
            <a:pPr algn="l">
              <a:lnSpc>
                <a:spcPts val="3609"/>
              </a:lnSpc>
            </a:pPr>
          </a:p>
          <a:p>
            <a:pPr algn="l">
              <a:lnSpc>
                <a:spcPts val="3609"/>
              </a:lnSpc>
            </a:pPr>
            <a:r>
              <a:rPr lang="en-US" sz="22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3. 결과물을 </a:t>
            </a:r>
            <a:r>
              <a:rPr lang="en-US" sz="2256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S3 버킷에 빌드파일을 업로드</a:t>
            </a:r>
            <a:r>
              <a:rPr lang="en-US" sz="22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한다.</a:t>
            </a:r>
          </a:p>
          <a:p>
            <a:pPr algn="l">
              <a:lnSpc>
                <a:spcPts val="3609"/>
              </a:lnSpc>
            </a:pPr>
          </a:p>
          <a:p>
            <a:pPr algn="l">
              <a:lnSpc>
                <a:spcPts val="3609"/>
              </a:lnSpc>
            </a:pPr>
            <a:r>
              <a:rPr lang="en-US" sz="22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4. CodeDeploy가 </a:t>
            </a:r>
            <a:r>
              <a:rPr lang="en-US" sz="2256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무중단 배포</a:t>
            </a:r>
            <a:r>
              <a:rPr lang="en-US" sz="22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를 수행하며, 배포 과정에서는 Tomcat </a:t>
            </a:r>
          </a:p>
          <a:p>
            <a:pPr algn="l" marL="0" indent="0" lvl="0">
              <a:lnSpc>
                <a:spcPts val="3609"/>
              </a:lnSpc>
            </a:pPr>
            <a:r>
              <a:rPr lang="en-US" sz="22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 재시작 등을 포함한 서버 설정이 자동으로 처리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267148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7956418" y="2529095"/>
            <a:ext cx="678786" cy="613207"/>
            <a:chOff x="0" y="0"/>
            <a:chExt cx="178775" cy="1615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8775" cy="161503"/>
            </a:xfrm>
            <a:custGeom>
              <a:avLst/>
              <a:gdLst/>
              <a:ahLst/>
              <a:cxnLst/>
              <a:rect r="r" b="b" t="t" l="l"/>
              <a:pathLst>
                <a:path h="161503" w="178775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8775" cy="199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089615" y="3666177"/>
            <a:ext cx="9169685" cy="1342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9"/>
              </a:lnSpc>
            </a:pPr>
            <a:r>
              <a:rPr lang="en-US" sz="22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회원가입, 예매 확인, 알림 메일 등 다양한 상황에서 자동으로 이메일을 </a:t>
            </a:r>
          </a:p>
          <a:p>
            <a:pPr algn="l" marL="0" indent="0" lvl="0">
              <a:lnSpc>
                <a:spcPts val="3609"/>
              </a:lnSpc>
            </a:pPr>
            <a:r>
              <a:rPr lang="en-US" sz="22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발송하기 위해 SES를 활용. 도메인 인증(SPF, DKIM) 및 발신자 검증을 통해 스팸 필터링을 방지하고,</a:t>
            </a:r>
            <a:r>
              <a:rPr lang="en-US" sz="22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수신률을 높이도록 구성.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854257" y="2549656"/>
            <a:ext cx="6016715" cy="553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 spc="-214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사용자 커뮤니케이션 품질을 책임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945902"/>
            <a:ext cx="10094402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4 . 서비스 세부 설명_SES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028700" y="2529095"/>
            <a:ext cx="6262126" cy="5444040"/>
          </a:xfrm>
          <a:custGeom>
            <a:avLst/>
            <a:gdLst/>
            <a:ahLst/>
            <a:cxnLst/>
            <a:rect r="r" b="b" t="t" l="l"/>
            <a:pathLst>
              <a:path h="5444040" w="6262126">
                <a:moveTo>
                  <a:pt x="0" y="0"/>
                </a:moveTo>
                <a:lnTo>
                  <a:pt x="6262126" y="0"/>
                </a:lnTo>
                <a:lnTo>
                  <a:pt x="6262126" y="5444040"/>
                </a:lnTo>
                <a:lnTo>
                  <a:pt x="0" y="54440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705" r="0" b="-9321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7956418" y="5418464"/>
            <a:ext cx="678786" cy="613207"/>
            <a:chOff x="0" y="0"/>
            <a:chExt cx="178775" cy="16150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78775" cy="161503"/>
            </a:xfrm>
            <a:custGeom>
              <a:avLst/>
              <a:gdLst/>
              <a:ahLst/>
              <a:cxnLst/>
              <a:rect r="r" b="b" t="t" l="l"/>
              <a:pathLst>
                <a:path h="161503" w="178775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78775" cy="199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8854257" y="5439025"/>
            <a:ext cx="6016715" cy="553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 spc="-214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CloudWatch와의 연동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089615" y="6479346"/>
            <a:ext cx="9169685" cy="1342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9"/>
              </a:lnSpc>
            </a:pPr>
            <a:r>
              <a:rPr lang="en-US" sz="22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CloudWatch와 연동하여 이메일 발송 실패, 반송(Bounce), 수신 거부(Complaint) 이벤트를 실시간으로 모니터링하고,</a:t>
            </a:r>
            <a:r>
              <a:rPr lang="en-US" sz="22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필요 시 관리 알림을</a:t>
            </a:r>
          </a:p>
          <a:p>
            <a:pPr algn="l" marL="0" indent="0" lvl="0">
              <a:lnSpc>
                <a:spcPts val="3609"/>
              </a:lnSpc>
            </a:pPr>
            <a:r>
              <a:rPr lang="en-US" sz="22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받을 수 있도록 설정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7956418" y="2529095"/>
            <a:ext cx="678786" cy="613207"/>
            <a:chOff x="0" y="0"/>
            <a:chExt cx="178775" cy="1615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8775" cy="161503"/>
            </a:xfrm>
            <a:custGeom>
              <a:avLst/>
              <a:gdLst/>
              <a:ahLst/>
              <a:cxnLst/>
              <a:rect r="r" b="b" t="t" l="l"/>
              <a:pathLst>
                <a:path h="161503" w="178775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8775" cy="199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956418" y="3666177"/>
            <a:ext cx="9642010" cy="3561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9"/>
              </a:lnSpc>
            </a:pPr>
            <a:r>
              <a:rPr lang="en-US" sz="22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LumiTicketing 프로젝트에서는 사용자 예매 이력, 선호 공연 장르, </a:t>
            </a:r>
          </a:p>
          <a:p>
            <a:pPr algn="l">
              <a:lnSpc>
                <a:spcPts val="3609"/>
              </a:lnSpc>
            </a:pPr>
            <a:r>
              <a:rPr lang="en-US" sz="22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클릭 패턴 등의 데이터를 기반으로 공연 추천 시스템을 구축하기 위해 </a:t>
            </a:r>
          </a:p>
          <a:p>
            <a:pPr algn="l">
              <a:lnSpc>
                <a:spcPts val="3609"/>
              </a:lnSpc>
            </a:pPr>
            <a:r>
              <a:rPr lang="en-US" sz="22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Amazon Personalize를 도입.</a:t>
            </a:r>
          </a:p>
          <a:p>
            <a:pPr algn="l">
              <a:lnSpc>
                <a:spcPts val="3609"/>
              </a:lnSpc>
            </a:pPr>
          </a:p>
          <a:p>
            <a:pPr algn="l">
              <a:lnSpc>
                <a:spcPts val="3609"/>
              </a:lnSpc>
            </a:pPr>
            <a:r>
              <a:rPr lang="en-US" sz="22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기계 학습 모델 훈련 및 평가, 추천 결과 생성까지 전체 파이프라인을 </a:t>
            </a:r>
          </a:p>
          <a:p>
            <a:pPr algn="l">
              <a:lnSpc>
                <a:spcPts val="3609"/>
              </a:lnSpc>
            </a:pPr>
            <a:r>
              <a:rPr lang="en-US" sz="22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자동화하여 빠르게</a:t>
            </a:r>
            <a:r>
              <a:rPr lang="en-US" sz="2256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개인화 기능을</a:t>
            </a:r>
            <a:r>
              <a:rPr lang="en-US" sz="2256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구현.</a:t>
            </a:r>
          </a:p>
          <a:p>
            <a:pPr algn="l">
              <a:lnSpc>
                <a:spcPts val="3289"/>
              </a:lnSpc>
            </a:pPr>
          </a:p>
          <a:p>
            <a:pPr algn="l" marL="0" indent="0" lvl="0">
              <a:lnSpc>
                <a:spcPts val="328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854257" y="2549656"/>
            <a:ext cx="8405043" cy="553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 spc="-214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사용자의 행동 데이터 기반 맞춤형 콘텐츠 제공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945902"/>
            <a:ext cx="15034003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4 . 서비스 세부 설명_Personalize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028700" y="2529095"/>
            <a:ext cx="6187350" cy="5444001"/>
          </a:xfrm>
          <a:custGeom>
            <a:avLst/>
            <a:gdLst/>
            <a:ahLst/>
            <a:cxnLst/>
            <a:rect r="r" b="b" t="t" l="l"/>
            <a:pathLst>
              <a:path h="5444001" w="6187350">
                <a:moveTo>
                  <a:pt x="0" y="0"/>
                </a:moveTo>
                <a:lnTo>
                  <a:pt x="6187350" y="0"/>
                </a:lnTo>
                <a:lnTo>
                  <a:pt x="6187350" y="5444001"/>
                </a:lnTo>
                <a:lnTo>
                  <a:pt x="0" y="5444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827" r="0" b="-6827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7956418" y="2529095"/>
            <a:ext cx="678786" cy="613207"/>
            <a:chOff x="0" y="0"/>
            <a:chExt cx="178775" cy="1615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8775" cy="161503"/>
            </a:xfrm>
            <a:custGeom>
              <a:avLst/>
              <a:gdLst/>
              <a:ahLst/>
              <a:cxnLst/>
              <a:rect r="r" b="b" t="t" l="l"/>
              <a:pathLst>
                <a:path h="161503" w="178775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8775" cy="199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956418" y="3589977"/>
            <a:ext cx="9169685" cy="358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9"/>
              </a:lnSpc>
            </a:pPr>
            <a:r>
              <a:rPr lang="en-US" sz="22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마이그레이션 과정에서는 '소스 → 타겟' 간 변경 사항 동기화를 실시간으로</a:t>
            </a:r>
          </a:p>
          <a:p>
            <a:pPr algn="l">
              <a:lnSpc>
                <a:spcPts val="3609"/>
              </a:lnSpc>
            </a:pPr>
            <a:r>
              <a:rPr lang="en-US" sz="22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수행하여, 다운타임을 최소화한 상태에서 데이터 이전을 완료.</a:t>
            </a:r>
          </a:p>
          <a:p>
            <a:pPr algn="l">
              <a:lnSpc>
                <a:spcPts val="3609"/>
              </a:lnSpc>
            </a:pPr>
          </a:p>
          <a:p>
            <a:pPr algn="l">
              <a:lnSpc>
                <a:spcPts val="3609"/>
              </a:lnSpc>
            </a:pPr>
            <a:r>
              <a:rPr lang="en-US" sz="22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마이그레이션 대상에는 공연 정보, 예매 이력, 사용자 정보 등 주요 테이블이 포함되었으며, </a:t>
            </a:r>
            <a:r>
              <a:rPr lang="en-US" sz="2256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DMS를 통해 스키마 변환,</a:t>
            </a:r>
            <a:r>
              <a:rPr lang="en-US" sz="2256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초기 적재, 변경 데이터 캡처(CDC) 과정을 자동화</a:t>
            </a:r>
            <a:r>
              <a:rPr lang="en-US" sz="22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하였습니다.</a:t>
            </a:r>
          </a:p>
          <a:p>
            <a:pPr algn="l">
              <a:lnSpc>
                <a:spcPts val="3289"/>
              </a:lnSpc>
            </a:pPr>
          </a:p>
          <a:p>
            <a:pPr algn="l" marL="0" indent="0" lvl="0">
              <a:lnSpc>
                <a:spcPts val="328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854257" y="2549656"/>
            <a:ext cx="7875843" cy="553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 spc="-214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온프레미스 RDB를Amazon Aurora로 이전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945902"/>
            <a:ext cx="1306690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4 . 서비스 세부 설명_Migration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247266" y="2606806"/>
            <a:ext cx="5819356" cy="5255833"/>
          </a:xfrm>
          <a:custGeom>
            <a:avLst/>
            <a:gdLst/>
            <a:ahLst/>
            <a:cxnLst/>
            <a:rect r="r" b="b" t="t" l="l"/>
            <a:pathLst>
              <a:path h="5255833" w="5819356">
                <a:moveTo>
                  <a:pt x="0" y="0"/>
                </a:moveTo>
                <a:lnTo>
                  <a:pt x="5819356" y="0"/>
                </a:lnTo>
                <a:lnTo>
                  <a:pt x="5819356" y="5255833"/>
                </a:lnTo>
                <a:lnTo>
                  <a:pt x="0" y="52558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360" r="0" b="-536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9298365" y="2986104"/>
            <a:ext cx="3539978" cy="689610"/>
            <a:chOff x="0" y="0"/>
            <a:chExt cx="2502741" cy="4875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345815" y="3095959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관리자 계정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298365" y="6574640"/>
            <a:ext cx="3539978" cy="689610"/>
            <a:chOff x="0" y="0"/>
            <a:chExt cx="2502741" cy="487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>
            <a:off x="11068354" y="3330909"/>
            <a:ext cx="0" cy="324373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741273" y="2986104"/>
            <a:ext cx="8402727" cy="5212706"/>
          </a:xfrm>
          <a:custGeom>
            <a:avLst/>
            <a:gdLst/>
            <a:ahLst/>
            <a:cxnLst/>
            <a:rect r="r" b="b" t="t" l="l"/>
            <a:pathLst>
              <a:path h="5212706" w="8402727">
                <a:moveTo>
                  <a:pt x="0" y="0"/>
                </a:moveTo>
                <a:lnTo>
                  <a:pt x="8402727" y="0"/>
                </a:lnTo>
                <a:lnTo>
                  <a:pt x="8402727" y="5212706"/>
                </a:lnTo>
                <a:lnTo>
                  <a:pt x="0" y="52127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4495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945902"/>
            <a:ext cx="1670292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5-1. 구현 및 검증 _ IAM 사용자/정책/그룹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083493" y="2938479"/>
            <a:ext cx="3766329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lumiticketing-admin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사용자 생성. AdministratorAccess 정책을 연결해 AWS 전체 리소스에 대한 루트 관리자 권한 부여. AWS 콘솔 로그인 가능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45815" y="6684495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권한 구분 전략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083493" y="6527015"/>
            <a:ext cx="4014066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각 팀의 역할에 따라 권한을 최소화하여 분리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부여,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1068354" y="3330909"/>
            <a:ext cx="0" cy="4771743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9298365" y="2986104"/>
            <a:ext cx="3539978" cy="689610"/>
            <a:chOff x="0" y="0"/>
            <a:chExt cx="2502741" cy="487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298365" y="5278313"/>
            <a:ext cx="3539978" cy="689610"/>
            <a:chOff x="0" y="0"/>
            <a:chExt cx="2502741" cy="487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298365" y="7570522"/>
            <a:ext cx="3539978" cy="689610"/>
            <a:chOff x="0" y="0"/>
            <a:chExt cx="2502741" cy="487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887331" y="3173429"/>
            <a:ext cx="8256669" cy="4741898"/>
          </a:xfrm>
          <a:custGeom>
            <a:avLst/>
            <a:gdLst/>
            <a:ahLst/>
            <a:cxnLst/>
            <a:rect r="r" b="b" t="t" l="l"/>
            <a:pathLst>
              <a:path h="4741898" w="8256669">
                <a:moveTo>
                  <a:pt x="0" y="0"/>
                </a:moveTo>
                <a:lnTo>
                  <a:pt x="8256669" y="0"/>
                </a:lnTo>
                <a:lnTo>
                  <a:pt x="8256669" y="4741898"/>
                </a:lnTo>
                <a:lnTo>
                  <a:pt x="0" y="47418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2" t="0" r="-37046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945902"/>
            <a:ext cx="1670292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5-1. 구현 및 검증 _ IAM 사용자/정책/그룹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45815" y="3095959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개발 팀 그룹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083493" y="3095959"/>
            <a:ext cx="376632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CI/CD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구축 및 코드 관리 목적.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345815" y="5388168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주요 포인트 입력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083493" y="5230688"/>
            <a:ext cx="4014066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S3/CodeBuild/CodeDeploy/CodePipeline/CodeStar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등 전체 권한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345815" y="7680377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주요 포인트 입력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083493" y="7522897"/>
            <a:ext cx="4648132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로그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확인을 위한 CloudWatchLogsReadOnlyAccess 포함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1068354" y="3330909"/>
            <a:ext cx="0" cy="4771743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9298365" y="2986104"/>
            <a:ext cx="3539978" cy="689610"/>
            <a:chOff x="0" y="0"/>
            <a:chExt cx="2502741" cy="487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298365" y="5278313"/>
            <a:ext cx="3539978" cy="689610"/>
            <a:chOff x="0" y="0"/>
            <a:chExt cx="2502741" cy="487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298365" y="6424418"/>
            <a:ext cx="3539978" cy="689610"/>
            <a:chOff x="0" y="0"/>
            <a:chExt cx="2502741" cy="487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298365" y="7570522"/>
            <a:ext cx="3539978" cy="689610"/>
            <a:chOff x="0" y="0"/>
            <a:chExt cx="2502741" cy="4875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719602" y="2378462"/>
            <a:ext cx="4724715" cy="2445040"/>
          </a:xfrm>
          <a:custGeom>
            <a:avLst/>
            <a:gdLst/>
            <a:ahLst/>
            <a:cxnLst/>
            <a:rect r="r" b="b" t="t" l="l"/>
            <a:pathLst>
              <a:path h="2445040" w="4724715">
                <a:moveTo>
                  <a:pt x="0" y="0"/>
                </a:moveTo>
                <a:lnTo>
                  <a:pt x="4724714" y="0"/>
                </a:lnTo>
                <a:lnTo>
                  <a:pt x="4724714" y="2445039"/>
                </a:lnTo>
                <a:lnTo>
                  <a:pt x="0" y="24450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719602" y="5435793"/>
            <a:ext cx="5950731" cy="2683664"/>
          </a:xfrm>
          <a:custGeom>
            <a:avLst/>
            <a:gdLst/>
            <a:ahLst/>
            <a:cxnLst/>
            <a:rect r="r" b="b" t="t" l="l"/>
            <a:pathLst>
              <a:path h="2683664" w="5950731">
                <a:moveTo>
                  <a:pt x="0" y="0"/>
                </a:moveTo>
                <a:lnTo>
                  <a:pt x="5950731" y="0"/>
                </a:lnTo>
                <a:lnTo>
                  <a:pt x="5950731" y="2683664"/>
                </a:lnTo>
                <a:lnTo>
                  <a:pt x="0" y="26836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0247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028700" y="945902"/>
            <a:ext cx="1670292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5-1. 구현 및 검증 _ IAM 사용자/정책/그룹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345815" y="3095959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 DB 팀 그룹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083493" y="3095959"/>
            <a:ext cx="376632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DB 운영 및 점검 목적.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345815" y="5388168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주요 포인트 입력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083493" y="5230688"/>
            <a:ext cx="4014066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AmazonRDSFullAccess로 RDS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생성/수정/삭제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가능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345815" y="6534273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주요 포인트 입력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083493" y="6534273"/>
            <a:ext cx="464813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EC2 상태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확인을 위한 EC2ReadOnly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345815" y="7680377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주요 포인트 입력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083493" y="7522897"/>
            <a:ext cx="4648132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로그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및 모니터링 권한 포함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(CloudWatch 관련)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1068354" y="3330909"/>
            <a:ext cx="0" cy="4771743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9298365" y="2986104"/>
            <a:ext cx="3539978" cy="689610"/>
            <a:chOff x="0" y="0"/>
            <a:chExt cx="2502741" cy="487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298365" y="5278313"/>
            <a:ext cx="3539978" cy="689610"/>
            <a:chOff x="0" y="0"/>
            <a:chExt cx="2502741" cy="487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298365" y="7570522"/>
            <a:ext cx="3539978" cy="689610"/>
            <a:chOff x="0" y="0"/>
            <a:chExt cx="2502741" cy="487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842577" y="2464432"/>
            <a:ext cx="6773492" cy="1676439"/>
          </a:xfrm>
          <a:custGeom>
            <a:avLst/>
            <a:gdLst/>
            <a:ahLst/>
            <a:cxnLst/>
            <a:rect r="r" b="b" t="t" l="l"/>
            <a:pathLst>
              <a:path h="1676439" w="6773492">
                <a:moveTo>
                  <a:pt x="0" y="0"/>
                </a:moveTo>
                <a:lnTo>
                  <a:pt x="6773492" y="0"/>
                </a:lnTo>
                <a:lnTo>
                  <a:pt x="6773492" y="1676439"/>
                </a:lnTo>
                <a:lnTo>
                  <a:pt x="0" y="16764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42577" y="4407571"/>
            <a:ext cx="5557344" cy="4219818"/>
          </a:xfrm>
          <a:custGeom>
            <a:avLst/>
            <a:gdLst/>
            <a:ahLst/>
            <a:cxnLst/>
            <a:rect r="r" b="b" t="t" l="l"/>
            <a:pathLst>
              <a:path h="4219818" w="5557344">
                <a:moveTo>
                  <a:pt x="0" y="0"/>
                </a:moveTo>
                <a:lnTo>
                  <a:pt x="5557344" y="0"/>
                </a:lnTo>
                <a:lnTo>
                  <a:pt x="5557344" y="4219818"/>
                </a:lnTo>
                <a:lnTo>
                  <a:pt x="0" y="42198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6507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945902"/>
            <a:ext cx="1670292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5-1. 구현 및 검증 _ IAM 사용자/정책/그룹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345815" y="3095959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보안 팀 그룹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083493" y="3095959"/>
            <a:ext cx="376632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보안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점검 및 감사 전용 권한.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345815" y="5388168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주요 포인트 입력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083493" y="5230688"/>
            <a:ext cx="4014066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GuardDuty, VPC, WAF, CloudTrail, Config, Shield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등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345815" y="7680377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주요 포인트 입력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083493" y="7522897"/>
            <a:ext cx="4648132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IAM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ReadOnly, SecurityAudit으로 포괄적인 보안 리소스 조회 가능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1068354" y="3330909"/>
            <a:ext cx="0" cy="4771743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9298365" y="2986104"/>
            <a:ext cx="3539978" cy="689610"/>
            <a:chOff x="0" y="0"/>
            <a:chExt cx="2502741" cy="487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298365" y="5278313"/>
            <a:ext cx="3539978" cy="689610"/>
            <a:chOff x="0" y="0"/>
            <a:chExt cx="2502741" cy="487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298365" y="6424418"/>
            <a:ext cx="3539978" cy="689610"/>
            <a:chOff x="0" y="0"/>
            <a:chExt cx="2502741" cy="487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298365" y="7570522"/>
            <a:ext cx="3539978" cy="689610"/>
            <a:chOff x="0" y="0"/>
            <a:chExt cx="2502741" cy="4875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 spc="-144">
                  <a:solidFill>
                    <a:srgbClr val="FFFFFF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IPv4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028700" y="2986104"/>
            <a:ext cx="7697469" cy="5469516"/>
          </a:xfrm>
          <a:custGeom>
            <a:avLst/>
            <a:gdLst/>
            <a:ahLst/>
            <a:cxnLst/>
            <a:rect r="r" b="b" t="t" l="l"/>
            <a:pathLst>
              <a:path h="5469516" w="7697469">
                <a:moveTo>
                  <a:pt x="0" y="0"/>
                </a:moveTo>
                <a:lnTo>
                  <a:pt x="7697469" y="0"/>
                </a:lnTo>
                <a:lnTo>
                  <a:pt x="7697469" y="5469516"/>
                </a:lnTo>
                <a:lnTo>
                  <a:pt x="0" y="54695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6817" b="-641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28700" y="945902"/>
            <a:ext cx="13937957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5-2. 구현 및 검증 _ VPC 생성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345815" y="3095959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구성전략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083493" y="2938479"/>
            <a:ext cx="4425792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VIP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트래픽은 고가용성과 격리성이 요구, 별도의 VPC를 통해 REGULAR 환경과 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물리적으로 분리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345815" y="5388168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생성경로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083493" y="5388168"/>
            <a:ext cx="442579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경로: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VPC &gt; VPC 대시보드 &gt; VPC 생성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345815" y="6534273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이름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083493" y="6562530"/>
            <a:ext cx="376632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lumiticketing-regular-vpc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083493" y="7596090"/>
            <a:ext cx="3766329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192.168.0.0/16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</a:p>
        </p:txBody>
      </p:sp>
      <p:grpSp>
        <p:nvGrpSpPr>
          <p:cNvPr name="Group 32" id="32"/>
          <p:cNvGrpSpPr/>
          <p:nvPr/>
        </p:nvGrpSpPr>
        <p:grpSpPr>
          <a:xfrm rot="0">
            <a:off x="1115492" y="4817682"/>
            <a:ext cx="1900740" cy="325818"/>
            <a:chOff x="0" y="0"/>
            <a:chExt cx="500606" cy="8581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500606" cy="85812"/>
            </a:xfrm>
            <a:custGeom>
              <a:avLst/>
              <a:gdLst/>
              <a:ahLst/>
              <a:cxnLst/>
              <a:rect r="r" b="b" t="t" l="l"/>
              <a:pathLst>
                <a:path h="85812" w="500606">
                  <a:moveTo>
                    <a:pt x="0" y="0"/>
                  </a:moveTo>
                  <a:lnTo>
                    <a:pt x="500606" y="0"/>
                  </a:lnTo>
                  <a:lnTo>
                    <a:pt x="500606" y="85812"/>
                  </a:lnTo>
                  <a:lnTo>
                    <a:pt x="0" y="858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500606" cy="1334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115492" y="6098600"/>
            <a:ext cx="1900740" cy="425317"/>
            <a:chOff x="0" y="0"/>
            <a:chExt cx="500606" cy="11201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500606" cy="112018"/>
            </a:xfrm>
            <a:custGeom>
              <a:avLst/>
              <a:gdLst/>
              <a:ahLst/>
              <a:cxnLst/>
              <a:rect r="r" b="b" t="t" l="l"/>
              <a:pathLst>
                <a:path h="112018" w="500606">
                  <a:moveTo>
                    <a:pt x="0" y="0"/>
                  </a:moveTo>
                  <a:lnTo>
                    <a:pt x="500606" y="0"/>
                  </a:lnTo>
                  <a:lnTo>
                    <a:pt x="500606" y="112018"/>
                  </a:lnTo>
                  <a:lnTo>
                    <a:pt x="0" y="1120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47625"/>
              <a:ext cx="500606" cy="159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176612" y="6145479"/>
            <a:ext cx="3835554" cy="2652111"/>
            <a:chOff x="0" y="0"/>
            <a:chExt cx="1082596" cy="74856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82596" cy="748566"/>
            </a:xfrm>
            <a:custGeom>
              <a:avLst/>
              <a:gdLst/>
              <a:ahLst/>
              <a:cxnLst/>
              <a:rect r="r" b="b" t="t" l="l"/>
              <a:pathLst>
                <a:path h="748566" w="1082596">
                  <a:moveTo>
                    <a:pt x="40369" y="0"/>
                  </a:moveTo>
                  <a:lnTo>
                    <a:pt x="1042227" y="0"/>
                  </a:lnTo>
                  <a:cubicBezTo>
                    <a:pt x="1064522" y="0"/>
                    <a:pt x="1082596" y="18074"/>
                    <a:pt x="1082596" y="40369"/>
                  </a:cubicBezTo>
                  <a:lnTo>
                    <a:pt x="1082596" y="708197"/>
                  </a:lnTo>
                  <a:cubicBezTo>
                    <a:pt x="1082596" y="718903"/>
                    <a:pt x="1078343" y="729171"/>
                    <a:pt x="1070772" y="736742"/>
                  </a:cubicBezTo>
                  <a:cubicBezTo>
                    <a:pt x="1063202" y="744313"/>
                    <a:pt x="1052934" y="748566"/>
                    <a:pt x="1042227" y="748566"/>
                  </a:cubicBezTo>
                  <a:lnTo>
                    <a:pt x="40369" y="748566"/>
                  </a:lnTo>
                  <a:cubicBezTo>
                    <a:pt x="18074" y="748566"/>
                    <a:pt x="0" y="730492"/>
                    <a:pt x="0" y="708197"/>
                  </a:cubicBezTo>
                  <a:lnTo>
                    <a:pt x="0" y="40369"/>
                  </a:lnTo>
                  <a:cubicBezTo>
                    <a:pt x="0" y="18074"/>
                    <a:pt x="18074" y="0"/>
                    <a:pt x="40369" y="0"/>
                  </a:cubicBezTo>
                  <a:close/>
                </a:path>
              </a:pathLst>
            </a:custGeom>
            <a:solidFill>
              <a:srgbClr val="DFDFD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1082596" cy="748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7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176612" y="2478701"/>
            <a:ext cx="3828040" cy="3828040"/>
          </a:xfrm>
          <a:custGeom>
            <a:avLst/>
            <a:gdLst/>
            <a:ahLst/>
            <a:cxnLst/>
            <a:rect r="r" b="b" t="t" l="l"/>
            <a:pathLst>
              <a:path h="3828040" w="3828040">
                <a:moveTo>
                  <a:pt x="0" y="0"/>
                </a:moveTo>
                <a:lnTo>
                  <a:pt x="3828040" y="0"/>
                </a:lnTo>
                <a:lnTo>
                  <a:pt x="3828040" y="3828040"/>
                </a:lnTo>
                <a:lnTo>
                  <a:pt x="0" y="38280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417990" y="6130452"/>
            <a:ext cx="3835554" cy="2652111"/>
            <a:chOff x="0" y="0"/>
            <a:chExt cx="1082596" cy="74856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82596" cy="748566"/>
            </a:xfrm>
            <a:custGeom>
              <a:avLst/>
              <a:gdLst/>
              <a:ahLst/>
              <a:cxnLst/>
              <a:rect r="r" b="b" t="t" l="l"/>
              <a:pathLst>
                <a:path h="748566" w="1082596">
                  <a:moveTo>
                    <a:pt x="40369" y="0"/>
                  </a:moveTo>
                  <a:lnTo>
                    <a:pt x="1042227" y="0"/>
                  </a:lnTo>
                  <a:cubicBezTo>
                    <a:pt x="1064522" y="0"/>
                    <a:pt x="1082596" y="18074"/>
                    <a:pt x="1082596" y="40369"/>
                  </a:cubicBezTo>
                  <a:lnTo>
                    <a:pt x="1082596" y="708197"/>
                  </a:lnTo>
                  <a:cubicBezTo>
                    <a:pt x="1082596" y="718903"/>
                    <a:pt x="1078343" y="729171"/>
                    <a:pt x="1070772" y="736742"/>
                  </a:cubicBezTo>
                  <a:cubicBezTo>
                    <a:pt x="1063202" y="744313"/>
                    <a:pt x="1052934" y="748566"/>
                    <a:pt x="1042227" y="748566"/>
                  </a:cubicBezTo>
                  <a:lnTo>
                    <a:pt x="40369" y="748566"/>
                  </a:lnTo>
                  <a:cubicBezTo>
                    <a:pt x="18074" y="748566"/>
                    <a:pt x="0" y="730492"/>
                    <a:pt x="0" y="708197"/>
                  </a:cubicBezTo>
                  <a:lnTo>
                    <a:pt x="0" y="40369"/>
                  </a:lnTo>
                  <a:cubicBezTo>
                    <a:pt x="0" y="18074"/>
                    <a:pt x="18074" y="0"/>
                    <a:pt x="40369" y="0"/>
                  </a:cubicBezTo>
                  <a:close/>
                </a:path>
              </a:pathLst>
            </a:custGeom>
            <a:solidFill>
              <a:srgbClr val="DFDFD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1082596" cy="748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7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423746" y="6206139"/>
            <a:ext cx="3835554" cy="2652111"/>
            <a:chOff x="0" y="0"/>
            <a:chExt cx="1082596" cy="74856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82596" cy="748566"/>
            </a:xfrm>
            <a:custGeom>
              <a:avLst/>
              <a:gdLst/>
              <a:ahLst/>
              <a:cxnLst/>
              <a:rect r="r" b="b" t="t" l="l"/>
              <a:pathLst>
                <a:path h="748566" w="1082596">
                  <a:moveTo>
                    <a:pt x="40369" y="0"/>
                  </a:moveTo>
                  <a:lnTo>
                    <a:pt x="1042227" y="0"/>
                  </a:lnTo>
                  <a:cubicBezTo>
                    <a:pt x="1064522" y="0"/>
                    <a:pt x="1082596" y="18074"/>
                    <a:pt x="1082596" y="40369"/>
                  </a:cubicBezTo>
                  <a:lnTo>
                    <a:pt x="1082596" y="708197"/>
                  </a:lnTo>
                  <a:cubicBezTo>
                    <a:pt x="1082596" y="718903"/>
                    <a:pt x="1078343" y="729171"/>
                    <a:pt x="1070772" y="736742"/>
                  </a:cubicBezTo>
                  <a:cubicBezTo>
                    <a:pt x="1063202" y="744313"/>
                    <a:pt x="1052934" y="748566"/>
                    <a:pt x="1042227" y="748566"/>
                  </a:cubicBezTo>
                  <a:lnTo>
                    <a:pt x="40369" y="748566"/>
                  </a:lnTo>
                  <a:cubicBezTo>
                    <a:pt x="18074" y="748566"/>
                    <a:pt x="0" y="730492"/>
                    <a:pt x="0" y="708197"/>
                  </a:cubicBezTo>
                  <a:lnTo>
                    <a:pt x="0" y="40369"/>
                  </a:lnTo>
                  <a:cubicBezTo>
                    <a:pt x="0" y="18074"/>
                    <a:pt x="18074" y="0"/>
                    <a:pt x="40369" y="0"/>
                  </a:cubicBezTo>
                  <a:close/>
                </a:path>
              </a:pathLst>
            </a:custGeom>
            <a:solidFill>
              <a:srgbClr val="DFDFD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0"/>
              <a:ext cx="1082596" cy="748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7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7417990" y="2467111"/>
            <a:ext cx="3900290" cy="3900290"/>
          </a:xfrm>
          <a:custGeom>
            <a:avLst/>
            <a:gdLst/>
            <a:ahLst/>
            <a:cxnLst/>
            <a:rect r="r" b="b" t="t" l="l"/>
            <a:pathLst>
              <a:path h="3900290" w="3900290">
                <a:moveTo>
                  <a:pt x="0" y="0"/>
                </a:moveTo>
                <a:lnTo>
                  <a:pt x="3900290" y="0"/>
                </a:lnTo>
                <a:lnTo>
                  <a:pt x="3900290" y="3900290"/>
                </a:lnTo>
                <a:lnTo>
                  <a:pt x="0" y="39002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419049" y="2365888"/>
            <a:ext cx="3840251" cy="3840251"/>
          </a:xfrm>
          <a:custGeom>
            <a:avLst/>
            <a:gdLst/>
            <a:ahLst/>
            <a:cxnLst/>
            <a:rect r="r" b="b" t="t" l="l"/>
            <a:pathLst>
              <a:path h="3840251" w="3840251">
                <a:moveTo>
                  <a:pt x="0" y="0"/>
                </a:moveTo>
                <a:lnTo>
                  <a:pt x="3840251" y="0"/>
                </a:lnTo>
                <a:lnTo>
                  <a:pt x="3840251" y="3840251"/>
                </a:lnTo>
                <a:lnTo>
                  <a:pt x="0" y="38402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855459" y="1019175"/>
            <a:ext cx="9526469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1 . 프로젝트 소개_팀원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49153" y="6373416"/>
            <a:ext cx="2690472" cy="437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-62">
                <a:solidFill>
                  <a:srgbClr val="292929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박수한(조장)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62124" y="7039311"/>
            <a:ext cx="3064530" cy="638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spc="-49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부서 :개발팀</a:t>
            </a:r>
          </a:p>
          <a:p>
            <a:pPr algn="ctr">
              <a:lnSpc>
                <a:spcPts val="2379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990531" y="6358389"/>
            <a:ext cx="2690472" cy="437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-62">
                <a:solidFill>
                  <a:srgbClr val="292929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강호세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996287" y="6434076"/>
            <a:ext cx="2690472" cy="437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-62">
                <a:solidFill>
                  <a:srgbClr val="292929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백명현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835870" y="7039311"/>
            <a:ext cx="3064530" cy="991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spc="-49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부서 :보안팀</a:t>
            </a:r>
          </a:p>
          <a:p>
            <a:pPr algn="ctr">
              <a:lnSpc>
                <a:spcPts val="2799"/>
              </a:lnSpc>
            </a:pPr>
          </a:p>
          <a:p>
            <a:pPr algn="ctr">
              <a:lnSpc>
                <a:spcPts val="2379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3809258" y="6956867"/>
            <a:ext cx="3064530" cy="991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spc="-49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부서 :데이터팀</a:t>
            </a:r>
          </a:p>
          <a:p>
            <a:pPr algn="ctr">
              <a:lnSpc>
                <a:spcPts val="2799"/>
              </a:lnSpc>
            </a:pPr>
          </a:p>
          <a:p>
            <a:pPr algn="ctr">
              <a:lnSpc>
                <a:spcPts val="2379"/>
              </a:lnSpc>
            </a:pP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855284" y="2542756"/>
            <a:ext cx="7249777" cy="3982049"/>
          </a:xfrm>
          <a:custGeom>
            <a:avLst/>
            <a:gdLst/>
            <a:ahLst/>
            <a:cxnLst/>
            <a:rect r="r" b="b" t="t" l="l"/>
            <a:pathLst>
              <a:path h="3982049" w="7249777">
                <a:moveTo>
                  <a:pt x="0" y="0"/>
                </a:moveTo>
                <a:lnTo>
                  <a:pt x="7249777" y="0"/>
                </a:lnTo>
                <a:lnTo>
                  <a:pt x="7249777" y="3982048"/>
                </a:lnTo>
                <a:lnTo>
                  <a:pt x="0" y="39820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6267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297898" y="2378462"/>
            <a:ext cx="8784012" cy="3919865"/>
          </a:xfrm>
          <a:custGeom>
            <a:avLst/>
            <a:gdLst/>
            <a:ahLst/>
            <a:cxnLst/>
            <a:rect r="r" b="b" t="t" l="l"/>
            <a:pathLst>
              <a:path h="3919865" w="8784012">
                <a:moveTo>
                  <a:pt x="0" y="0"/>
                </a:moveTo>
                <a:lnTo>
                  <a:pt x="8784012" y="0"/>
                </a:lnTo>
                <a:lnTo>
                  <a:pt x="8784012" y="3919865"/>
                </a:lnTo>
                <a:lnTo>
                  <a:pt x="0" y="39198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38225" y="7001054"/>
            <a:ext cx="9169685" cy="790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9"/>
              </a:lnSpc>
            </a:pPr>
            <a:r>
              <a:rPr lang="en-US" sz="20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생성한 VPC 내에 퍼블릭 및 프라이빗 서브넷을 나누어 구성합니다. </a:t>
            </a:r>
          </a:p>
          <a:p>
            <a:pPr algn="l" marL="0" indent="0" lvl="0">
              <a:lnSpc>
                <a:spcPts val="3289"/>
              </a:lnSpc>
            </a:pPr>
            <a:r>
              <a:rPr lang="en-US" sz="20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가용영역(AZ)을 분산하여 고가용성을 확보하고, 보안 요구에 따라 서브넷</a:t>
            </a:r>
            <a:r>
              <a:rPr lang="en-US" sz="20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을 </a:t>
            </a:r>
            <a:r>
              <a:rPr lang="en-US" sz="20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구분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945902"/>
            <a:ext cx="1306690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5-2. 구현 및 검증_서브넷 생성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1068354" y="3330909"/>
            <a:ext cx="0" cy="4771743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9298365" y="2986104"/>
            <a:ext cx="3539978" cy="689610"/>
            <a:chOff x="0" y="0"/>
            <a:chExt cx="2502741" cy="487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298365" y="4132209"/>
            <a:ext cx="3539978" cy="689610"/>
            <a:chOff x="0" y="0"/>
            <a:chExt cx="2502741" cy="487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298365" y="5278313"/>
            <a:ext cx="3539978" cy="689610"/>
            <a:chOff x="0" y="0"/>
            <a:chExt cx="2502741" cy="487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298365" y="6424418"/>
            <a:ext cx="3539978" cy="689610"/>
            <a:chOff x="0" y="0"/>
            <a:chExt cx="2502741" cy="4875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 spc="-144">
                  <a:solidFill>
                    <a:srgbClr val="FFFFFF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AZ 분산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298365" y="7570522"/>
            <a:ext cx="3539978" cy="689610"/>
            <a:chOff x="0" y="0"/>
            <a:chExt cx="2502741" cy="4875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028700" y="3350683"/>
            <a:ext cx="7974390" cy="4377320"/>
          </a:xfrm>
          <a:custGeom>
            <a:avLst/>
            <a:gdLst/>
            <a:ahLst/>
            <a:cxnLst/>
            <a:rect r="r" b="b" t="t" l="l"/>
            <a:pathLst>
              <a:path h="4377320" w="7974390">
                <a:moveTo>
                  <a:pt x="0" y="0"/>
                </a:moveTo>
                <a:lnTo>
                  <a:pt x="7974390" y="0"/>
                </a:lnTo>
                <a:lnTo>
                  <a:pt x="7974390" y="4377319"/>
                </a:lnTo>
                <a:lnTo>
                  <a:pt x="0" y="43773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5562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28700" y="945902"/>
            <a:ext cx="13937957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5-3. 구현 및 검증 _ 서브넷 생성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345815" y="3095959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구성 전략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345815" y="4242064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퍼블릭 서브넷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083493" y="2938479"/>
            <a:ext cx="4648132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각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서브넷은 명확한 네이밍 규칙 및 태깅 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정책을 통해 REGULAR/VIP를 구분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083493" y="4242064"/>
            <a:ext cx="376632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외부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접근 허용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345815" y="5388168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프라이빗 서브넷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083493" y="5388168"/>
            <a:ext cx="376632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내부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시스템 전용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083493" y="6435857"/>
            <a:ext cx="3766329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ap-northeast-2a ~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2d 사용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9345815" y="7680377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경로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083493" y="7680377"/>
            <a:ext cx="3766329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VPC &gt; 서브넷 &gt; 서브넷 생성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1068354" y="3330909"/>
            <a:ext cx="0" cy="4771743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9298365" y="2986104"/>
            <a:ext cx="3539978" cy="689610"/>
            <a:chOff x="0" y="0"/>
            <a:chExt cx="2502741" cy="487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298365" y="5278313"/>
            <a:ext cx="3539978" cy="689610"/>
            <a:chOff x="0" y="0"/>
            <a:chExt cx="2502741" cy="487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298365" y="6424418"/>
            <a:ext cx="3539978" cy="689610"/>
            <a:chOff x="0" y="0"/>
            <a:chExt cx="2502741" cy="487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 spc="-144">
                  <a:solidFill>
                    <a:srgbClr val="FFFFFF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연결 대상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298365" y="7570522"/>
            <a:ext cx="3539978" cy="689610"/>
            <a:chOff x="0" y="0"/>
            <a:chExt cx="2502741" cy="4875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028700" y="2860613"/>
            <a:ext cx="7779996" cy="2949831"/>
          </a:xfrm>
          <a:custGeom>
            <a:avLst/>
            <a:gdLst/>
            <a:ahLst/>
            <a:cxnLst/>
            <a:rect r="r" b="b" t="t" l="l"/>
            <a:pathLst>
              <a:path h="2949831" w="7779996">
                <a:moveTo>
                  <a:pt x="0" y="0"/>
                </a:moveTo>
                <a:lnTo>
                  <a:pt x="7779996" y="0"/>
                </a:lnTo>
                <a:lnTo>
                  <a:pt x="7779996" y="2949830"/>
                </a:lnTo>
                <a:lnTo>
                  <a:pt x="0" y="29498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08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028700" y="6015428"/>
            <a:ext cx="7974390" cy="2296207"/>
          </a:xfrm>
          <a:custGeom>
            <a:avLst/>
            <a:gdLst/>
            <a:ahLst/>
            <a:cxnLst/>
            <a:rect r="r" b="b" t="t" l="l"/>
            <a:pathLst>
              <a:path h="2296207" w="7974390">
                <a:moveTo>
                  <a:pt x="0" y="0"/>
                </a:moveTo>
                <a:lnTo>
                  <a:pt x="7974390" y="0"/>
                </a:lnTo>
                <a:lnTo>
                  <a:pt x="7974390" y="2296207"/>
                </a:lnTo>
                <a:lnTo>
                  <a:pt x="0" y="22962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8741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028700" y="945902"/>
            <a:ext cx="13937957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5-4. 구현 및 검증 _ IGW 생성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345815" y="3084529"/>
            <a:ext cx="3445078" cy="445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구성 전략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083493" y="2938479"/>
            <a:ext cx="3766329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VIP 인프라의 경우 보안 요구 사항이 높기 때문에 IGW 연결 이후에도 보안 그룹 및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라우팅 테이블을 통해 엄격한 접근 제어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345815" y="5388168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리소스 이름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083493" y="5388168"/>
            <a:ext cx="376632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regular/vip-igw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083493" y="6496878"/>
            <a:ext cx="376632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lumiticketing-regular-vpc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345815" y="7680377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경로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083493" y="7522897"/>
            <a:ext cx="3766329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경로: VPC &gt;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인터넷 게이트웨이 &gt; 생성 &gt; VPC에 연결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123605" y="2249406"/>
            <a:ext cx="5451822" cy="4115701"/>
          </a:xfrm>
          <a:custGeom>
            <a:avLst/>
            <a:gdLst/>
            <a:ahLst/>
            <a:cxnLst/>
            <a:rect r="r" b="b" t="t" l="l"/>
            <a:pathLst>
              <a:path h="4115701" w="5451822">
                <a:moveTo>
                  <a:pt x="0" y="0"/>
                </a:moveTo>
                <a:lnTo>
                  <a:pt x="5451822" y="0"/>
                </a:lnTo>
                <a:lnTo>
                  <a:pt x="5451822" y="4115700"/>
                </a:lnTo>
                <a:lnTo>
                  <a:pt x="0" y="4115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18" t="0" r="-1618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032825" y="2249406"/>
            <a:ext cx="5628308" cy="4115701"/>
          </a:xfrm>
          <a:custGeom>
            <a:avLst/>
            <a:gdLst/>
            <a:ahLst/>
            <a:cxnLst/>
            <a:rect r="r" b="b" t="t" l="l"/>
            <a:pathLst>
              <a:path h="4115701" w="5628308">
                <a:moveTo>
                  <a:pt x="0" y="0"/>
                </a:moveTo>
                <a:lnTo>
                  <a:pt x="5628308" y="0"/>
                </a:lnTo>
                <a:lnTo>
                  <a:pt x="5628308" y="4115700"/>
                </a:lnTo>
                <a:lnTo>
                  <a:pt x="0" y="4115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23605" y="6669906"/>
            <a:ext cx="10234958" cy="1610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9"/>
              </a:lnSpc>
            </a:pPr>
            <a:r>
              <a:rPr lang="en-US" sz="20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프라이빗 서브넷 내 리소스가 외부 인터넷에 접근할 수 있도록 퍼블릭 서브넷에 NAT 인스턴스를 구성합니다. 루미티켓팅 인프라에서는 EC2 NAT 인스턴스를 사용하여 아웃바운드 트래픽을 NAT를 통해 중계하며, 퍼블릭 IP와 특정 보안 그룹 설정을 통해 외부와 연결됩</a:t>
            </a:r>
            <a:r>
              <a:rPr lang="en-US" sz="20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니다.</a:t>
            </a:r>
          </a:p>
          <a:p>
            <a:pPr algn="l" marL="0" indent="0" lvl="0">
              <a:lnSpc>
                <a:spcPts val="328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945902"/>
            <a:ext cx="14949712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5-5. 구현 및 검증_NAT 인스턴스 구성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1068354" y="3330909"/>
            <a:ext cx="0" cy="4771743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9298365" y="2986104"/>
            <a:ext cx="3539978" cy="689610"/>
            <a:chOff x="0" y="0"/>
            <a:chExt cx="2502741" cy="487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298365" y="5278313"/>
            <a:ext cx="3539978" cy="689610"/>
            <a:chOff x="0" y="0"/>
            <a:chExt cx="2502741" cy="487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298365" y="6424418"/>
            <a:ext cx="3539978" cy="689610"/>
            <a:chOff x="0" y="0"/>
            <a:chExt cx="2502741" cy="487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298365" y="7570522"/>
            <a:ext cx="3539978" cy="689610"/>
            <a:chOff x="0" y="0"/>
            <a:chExt cx="2502741" cy="4875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929154" y="2653673"/>
            <a:ext cx="8121561" cy="5938891"/>
          </a:xfrm>
          <a:custGeom>
            <a:avLst/>
            <a:gdLst/>
            <a:ahLst/>
            <a:cxnLst/>
            <a:rect r="r" b="b" t="t" l="l"/>
            <a:pathLst>
              <a:path h="5938891" w="8121561">
                <a:moveTo>
                  <a:pt x="0" y="0"/>
                </a:moveTo>
                <a:lnTo>
                  <a:pt x="8121561" y="0"/>
                </a:lnTo>
                <a:lnTo>
                  <a:pt x="8121561" y="5938891"/>
                </a:lnTo>
                <a:lnTo>
                  <a:pt x="0" y="59388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28700" y="945902"/>
            <a:ext cx="15312877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5-5. 구현 및 검증 _ NAT 인스턴스 구성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345815" y="3095959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구성 전략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083493" y="2938479"/>
            <a:ext cx="3766329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NAT Gateway 대신 EC2 기반 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NAT 인스턴스를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선택하여 비용을 절감하고 유연한 구성 관리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345815" y="5388168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서브넷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083493" y="5318682"/>
            <a:ext cx="376632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퍼블릭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서브넷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345815" y="6534273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퍼블릭 IP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083493" y="6534273"/>
            <a:ext cx="376632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퍼블릭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IP: 활성화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345815" y="7680377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경로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083493" y="7522897"/>
            <a:ext cx="3766329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EC2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&gt; 인스턴스 시작 &gt; AMI 선택 &gt; 네트워크 설정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84950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785195" y="2378462"/>
            <a:ext cx="8987336" cy="3740979"/>
          </a:xfrm>
          <a:custGeom>
            <a:avLst/>
            <a:gdLst/>
            <a:ahLst/>
            <a:cxnLst/>
            <a:rect r="r" b="b" t="t" l="l"/>
            <a:pathLst>
              <a:path h="3740979" w="8987336">
                <a:moveTo>
                  <a:pt x="0" y="0"/>
                </a:moveTo>
                <a:lnTo>
                  <a:pt x="8987336" y="0"/>
                </a:lnTo>
                <a:lnTo>
                  <a:pt x="8987336" y="3740978"/>
                </a:lnTo>
                <a:lnTo>
                  <a:pt x="0" y="37409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85195" y="6594881"/>
            <a:ext cx="10023802" cy="1200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9"/>
              </a:lnSpc>
            </a:pPr>
            <a:r>
              <a:rPr lang="en-US" sz="20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서브넷 간의 네트워크 경로를 지정하기 위해 라우팅 테이블을 생성하고 서브넷에 연결합니다. </a:t>
            </a:r>
          </a:p>
          <a:p>
            <a:pPr algn="l" marL="0" indent="0" lvl="0">
              <a:lnSpc>
                <a:spcPts val="3289"/>
              </a:lnSpc>
            </a:pPr>
            <a:r>
              <a:rPr lang="en-US" sz="20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퍼블릭 서브넷은 IGW를 경유하도록, 프라이빗 서브넷은 NAT 인스턴스를 통해 외부 통신이 가능하도록 설정합</a:t>
            </a:r>
            <a:r>
              <a:rPr lang="en-US" sz="20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니다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945902"/>
            <a:ext cx="1395876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5-5. 구현 및 검증_라우팅 테이블 생성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9986513" y="2378462"/>
            <a:ext cx="7272787" cy="3718726"/>
          </a:xfrm>
          <a:custGeom>
            <a:avLst/>
            <a:gdLst/>
            <a:ahLst/>
            <a:cxnLst/>
            <a:rect r="r" b="b" t="t" l="l"/>
            <a:pathLst>
              <a:path h="3718726" w="7272787">
                <a:moveTo>
                  <a:pt x="0" y="0"/>
                </a:moveTo>
                <a:lnTo>
                  <a:pt x="7272787" y="0"/>
                </a:lnTo>
                <a:lnTo>
                  <a:pt x="7272787" y="3718725"/>
                </a:lnTo>
                <a:lnTo>
                  <a:pt x="0" y="37187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2528" b="0"/>
            </a:stretch>
          </a:blipFill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1068354" y="3330909"/>
            <a:ext cx="0" cy="4771743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9298365" y="2986104"/>
            <a:ext cx="3539978" cy="689610"/>
            <a:chOff x="0" y="0"/>
            <a:chExt cx="2502741" cy="487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298365" y="5278313"/>
            <a:ext cx="3539978" cy="689610"/>
            <a:chOff x="0" y="0"/>
            <a:chExt cx="2502741" cy="487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 spc="-144">
                  <a:solidFill>
                    <a:srgbClr val="FFFFFF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퍼블릭 라우팅 테이블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298365" y="6424418"/>
            <a:ext cx="3539978" cy="689610"/>
            <a:chOff x="0" y="0"/>
            <a:chExt cx="2502741" cy="487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298365" y="7570522"/>
            <a:ext cx="3539978" cy="689610"/>
            <a:chOff x="0" y="0"/>
            <a:chExt cx="2502741" cy="4875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028700" y="2942745"/>
            <a:ext cx="7634805" cy="2839441"/>
          </a:xfrm>
          <a:custGeom>
            <a:avLst/>
            <a:gdLst/>
            <a:ahLst/>
            <a:cxnLst/>
            <a:rect r="r" b="b" t="t" l="l"/>
            <a:pathLst>
              <a:path h="2839441" w="7634805">
                <a:moveTo>
                  <a:pt x="0" y="0"/>
                </a:moveTo>
                <a:lnTo>
                  <a:pt x="7634805" y="0"/>
                </a:lnTo>
                <a:lnTo>
                  <a:pt x="7634805" y="2839441"/>
                </a:lnTo>
                <a:lnTo>
                  <a:pt x="0" y="28394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8022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28700" y="945902"/>
            <a:ext cx="14625417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5-5. 구현 및 검증 _ 라우팅 테이블 생성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345815" y="3084529"/>
            <a:ext cx="3445078" cy="445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구성 전략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083493" y="2938479"/>
            <a:ext cx="3766329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VIP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환경은 서브넷별로 별도의 라우팅 테이블을 적용해 보안성과 유연성을 강화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083493" y="5416426"/>
            <a:ext cx="376632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경로: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0.0.0.0/0 → 대상: IGW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345815" y="6534273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프라이빗 라우팅 테이블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083493" y="6525136"/>
            <a:ext cx="4370460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경로: 0.0.0.0/0 →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대상: NAT 인스턴스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345815" y="7680377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경로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083493" y="7522897"/>
            <a:ext cx="4016314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VPC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&gt; 라우팅 테이블 &gt; 생성 &gt;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경로 추가 및 서브넷 연결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1068354" y="3330909"/>
            <a:ext cx="0" cy="4771743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9298365" y="2986104"/>
            <a:ext cx="3539978" cy="689610"/>
            <a:chOff x="0" y="0"/>
            <a:chExt cx="2502741" cy="487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298365" y="5278313"/>
            <a:ext cx="3539978" cy="689610"/>
            <a:chOff x="0" y="0"/>
            <a:chExt cx="2502741" cy="487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 spc="-144">
                  <a:solidFill>
                    <a:srgbClr val="FFFFFF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AMI/서브넷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298365" y="6424418"/>
            <a:ext cx="3539978" cy="689610"/>
            <a:chOff x="0" y="0"/>
            <a:chExt cx="2502741" cy="487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298365" y="7570522"/>
            <a:ext cx="3539978" cy="689610"/>
            <a:chOff x="0" y="0"/>
            <a:chExt cx="2502741" cy="4875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889355" y="2551995"/>
            <a:ext cx="7920311" cy="2366193"/>
          </a:xfrm>
          <a:custGeom>
            <a:avLst/>
            <a:gdLst/>
            <a:ahLst/>
            <a:cxnLst/>
            <a:rect r="r" b="b" t="t" l="l"/>
            <a:pathLst>
              <a:path h="2366193" w="7920311">
                <a:moveTo>
                  <a:pt x="0" y="0"/>
                </a:moveTo>
                <a:lnTo>
                  <a:pt x="7920311" y="0"/>
                </a:lnTo>
                <a:lnTo>
                  <a:pt x="7920311" y="2366193"/>
                </a:lnTo>
                <a:lnTo>
                  <a:pt x="0" y="23661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89355" y="5108688"/>
            <a:ext cx="7920311" cy="3435435"/>
          </a:xfrm>
          <a:custGeom>
            <a:avLst/>
            <a:gdLst/>
            <a:ahLst/>
            <a:cxnLst/>
            <a:rect r="r" b="b" t="t" l="l"/>
            <a:pathLst>
              <a:path h="3435435" w="7920311">
                <a:moveTo>
                  <a:pt x="0" y="0"/>
                </a:moveTo>
                <a:lnTo>
                  <a:pt x="7920311" y="0"/>
                </a:lnTo>
                <a:lnTo>
                  <a:pt x="7920311" y="3435435"/>
                </a:lnTo>
                <a:lnTo>
                  <a:pt x="0" y="34354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028700" y="945902"/>
            <a:ext cx="14625417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5-6. 구현 및 검증 _ Bastion host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345815" y="3084529"/>
            <a:ext cx="3445078" cy="445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구성 전략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083493" y="2938479"/>
            <a:ext cx="3766329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특정 IP만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허용되도록 설정한 보안 그룹을 통해 접근 범위를 최소화하고, 이중 인증 등과 연계해 보안을 강화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083493" y="5416426"/>
            <a:ext cx="376632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Ubuntu / 퍼블릭 서브넷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345815" y="6534273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보안그룹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083493" y="6525136"/>
            <a:ext cx="3453847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bastion-sg (22번 포트만 허용,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고정 IP 제한)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345815" y="7680377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경로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083493" y="7522897"/>
            <a:ext cx="4016314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EC2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&gt; 인스턴스 시작 &gt; AMI 선택 &gt; SSH 키 설정 &gt; 보안 그룹 구성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1068354" y="3330909"/>
            <a:ext cx="0" cy="4771743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9298365" y="2986104"/>
            <a:ext cx="3539978" cy="689610"/>
            <a:chOff x="0" y="0"/>
            <a:chExt cx="2502741" cy="487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298365" y="5278313"/>
            <a:ext cx="3539978" cy="689610"/>
            <a:chOff x="0" y="0"/>
            <a:chExt cx="2502741" cy="487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298365" y="7570522"/>
            <a:ext cx="3539978" cy="689610"/>
            <a:chOff x="0" y="0"/>
            <a:chExt cx="2502741" cy="487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28700" y="2576273"/>
            <a:ext cx="7386292" cy="6093691"/>
          </a:xfrm>
          <a:custGeom>
            <a:avLst/>
            <a:gdLst/>
            <a:ahLst/>
            <a:cxnLst/>
            <a:rect r="r" b="b" t="t" l="l"/>
            <a:pathLst>
              <a:path h="6093691" w="7386292">
                <a:moveTo>
                  <a:pt x="0" y="0"/>
                </a:moveTo>
                <a:lnTo>
                  <a:pt x="7386292" y="0"/>
                </a:lnTo>
                <a:lnTo>
                  <a:pt x="7386292" y="6093691"/>
                </a:lnTo>
                <a:lnTo>
                  <a:pt x="0" y="60936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945902"/>
            <a:ext cx="15548253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5-7. 구현 및 검증 _ DB 서브넷 그룹 생성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45815" y="3095959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DB 서브넷 그룹 생성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083493" y="2938479"/>
            <a:ext cx="3766329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서브넷 그룹 이름: 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vip-db-subnet-group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9345815" y="5388168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다중 가용영역(AZ) 구성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083493" y="5230688"/>
            <a:ext cx="3766329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RDS(Aurora)가 다중 AZ에 걸쳐 배치될 수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있는 기반을 마련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345815" y="7540677"/>
            <a:ext cx="3445078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Aurora 클러스터 생성 및 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서브넷 그룹 연결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083493" y="7522897"/>
            <a:ext cx="3766329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네트워크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구성 단계에서 vip-db-subnet-group을 필수 지정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84950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45902"/>
            <a:ext cx="1623060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5-8. 구현 및 검증 _ Aurora 클러스터 생성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840917" y="2378462"/>
            <a:ext cx="7576045" cy="6051366"/>
          </a:xfrm>
          <a:custGeom>
            <a:avLst/>
            <a:gdLst/>
            <a:ahLst/>
            <a:cxnLst/>
            <a:rect r="r" b="b" t="t" l="l"/>
            <a:pathLst>
              <a:path h="6051366" w="7576045">
                <a:moveTo>
                  <a:pt x="0" y="0"/>
                </a:moveTo>
                <a:lnTo>
                  <a:pt x="7576045" y="0"/>
                </a:lnTo>
                <a:lnTo>
                  <a:pt x="7576045" y="6051366"/>
                </a:lnTo>
                <a:lnTo>
                  <a:pt x="0" y="60513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2378462"/>
            <a:ext cx="11027066" cy="6445233"/>
          </a:xfrm>
          <a:custGeom>
            <a:avLst/>
            <a:gdLst/>
            <a:ahLst/>
            <a:cxnLst/>
            <a:rect r="r" b="b" t="t" l="l"/>
            <a:pathLst>
              <a:path h="6445233" w="11027066">
                <a:moveTo>
                  <a:pt x="0" y="0"/>
                </a:moveTo>
                <a:lnTo>
                  <a:pt x="11027066" y="0"/>
                </a:lnTo>
                <a:lnTo>
                  <a:pt x="11027066" y="6445233"/>
                </a:lnTo>
                <a:lnTo>
                  <a:pt x="0" y="64452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78" t="-30339" r="-1819" b="-2009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945902"/>
            <a:ext cx="12268693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1 . 프로젝트 소개_기간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1068354" y="3330909"/>
            <a:ext cx="0" cy="4771743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9298365" y="2986104"/>
            <a:ext cx="3539978" cy="689610"/>
            <a:chOff x="0" y="0"/>
            <a:chExt cx="2502741" cy="487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298365" y="4132209"/>
            <a:ext cx="3539978" cy="689610"/>
            <a:chOff x="0" y="0"/>
            <a:chExt cx="2502741" cy="487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298365" y="5278313"/>
            <a:ext cx="3539978" cy="689610"/>
            <a:chOff x="0" y="0"/>
            <a:chExt cx="2502741" cy="487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298365" y="6424418"/>
            <a:ext cx="3539978" cy="689610"/>
            <a:chOff x="0" y="0"/>
            <a:chExt cx="2502741" cy="4875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298365" y="7570522"/>
            <a:ext cx="3539978" cy="689610"/>
            <a:chOff x="0" y="0"/>
            <a:chExt cx="2502741" cy="4875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723206" y="3033358"/>
            <a:ext cx="8327509" cy="4975687"/>
          </a:xfrm>
          <a:custGeom>
            <a:avLst/>
            <a:gdLst/>
            <a:ahLst/>
            <a:cxnLst/>
            <a:rect r="r" b="b" t="t" l="l"/>
            <a:pathLst>
              <a:path h="4975687" w="8327509">
                <a:moveTo>
                  <a:pt x="0" y="0"/>
                </a:moveTo>
                <a:lnTo>
                  <a:pt x="8327509" y="0"/>
                </a:lnTo>
                <a:lnTo>
                  <a:pt x="8327509" y="4975686"/>
                </a:lnTo>
                <a:lnTo>
                  <a:pt x="0" y="49756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28700" y="945902"/>
            <a:ext cx="15821122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5-8. 구현 및 검증 _ Aurora 클러스터 생성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345815" y="3095959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엔진 유형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345815" y="4242064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엔진 버전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083493" y="3095959"/>
            <a:ext cx="376632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Aurora (MySQL Compatible)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083493" y="4084584"/>
            <a:ext cx="3766329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Aurora MySQL 3.05.2 (compatible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with MySQL 8.0.32)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345815" y="5388168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클러스터 식별자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083493" y="5388168"/>
            <a:ext cx="376632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lumiticketing-db-cluster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345815" y="6534273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마스터 사용자 이름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083493" y="6534273"/>
            <a:ext cx="376632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admin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345815" y="7680377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암호 설정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083493" y="7708635"/>
            <a:ext cx="376632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사용자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지정 암호 입력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1068354" y="3330909"/>
            <a:ext cx="0" cy="4771743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9298365" y="2986104"/>
            <a:ext cx="3539978" cy="689610"/>
            <a:chOff x="0" y="0"/>
            <a:chExt cx="2502741" cy="487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298365" y="5278313"/>
            <a:ext cx="3539978" cy="689610"/>
            <a:chOff x="0" y="0"/>
            <a:chExt cx="2502741" cy="487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298365" y="7570522"/>
            <a:ext cx="3539978" cy="689610"/>
            <a:chOff x="0" y="0"/>
            <a:chExt cx="2502741" cy="487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19116" y="3143584"/>
            <a:ext cx="7920145" cy="5177795"/>
          </a:xfrm>
          <a:custGeom>
            <a:avLst/>
            <a:gdLst/>
            <a:ahLst/>
            <a:cxnLst/>
            <a:rect r="r" b="b" t="t" l="l"/>
            <a:pathLst>
              <a:path h="5177795" w="7920145">
                <a:moveTo>
                  <a:pt x="0" y="0"/>
                </a:moveTo>
                <a:lnTo>
                  <a:pt x="7920145" y="0"/>
                </a:lnTo>
                <a:lnTo>
                  <a:pt x="7920145" y="5177795"/>
                </a:lnTo>
                <a:lnTo>
                  <a:pt x="0" y="51777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945902"/>
            <a:ext cx="15821122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5-8. 구현 및 검증 _ Aurora 클러스터 생성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45815" y="3095959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인스턴스 클래스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083493" y="3095959"/>
            <a:ext cx="376632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db.t3.medium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345815" y="5388168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스토리지 옵션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083493" y="5388168"/>
            <a:ext cx="376632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Aurora I/O 최적화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345815" y="7680377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다중 AZ 배포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083493" y="7708635"/>
            <a:ext cx="3766329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활성화하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지 않음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1068354" y="3330909"/>
            <a:ext cx="0" cy="4771743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9298365" y="2986104"/>
            <a:ext cx="3539978" cy="689610"/>
            <a:chOff x="0" y="0"/>
            <a:chExt cx="2502741" cy="487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298365" y="5278313"/>
            <a:ext cx="3539978" cy="689610"/>
            <a:chOff x="0" y="0"/>
            <a:chExt cx="2502741" cy="487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298365" y="7570522"/>
            <a:ext cx="3539978" cy="689610"/>
            <a:chOff x="0" y="0"/>
            <a:chExt cx="2502741" cy="487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28700" y="2631985"/>
            <a:ext cx="7910561" cy="5742603"/>
          </a:xfrm>
          <a:custGeom>
            <a:avLst/>
            <a:gdLst/>
            <a:ahLst/>
            <a:cxnLst/>
            <a:rect r="r" b="b" t="t" l="l"/>
            <a:pathLst>
              <a:path h="5742603" w="7910561">
                <a:moveTo>
                  <a:pt x="0" y="0"/>
                </a:moveTo>
                <a:lnTo>
                  <a:pt x="7910561" y="0"/>
                </a:lnTo>
                <a:lnTo>
                  <a:pt x="7910561" y="5742602"/>
                </a:lnTo>
                <a:lnTo>
                  <a:pt x="0" y="57426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56116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945902"/>
            <a:ext cx="1670292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5-9. 구현 및 검증 _ 보안 그룹 설정_Regular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45815" y="3095959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regular-bastion-sg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083493" y="3095959"/>
            <a:ext cx="376632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SSH(22)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포트를 전체 IP에 허용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345815" y="5388168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regular-webapp-sg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083493" y="5388168"/>
            <a:ext cx="376632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ALB로부터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HTTP(80) 포트 허용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345815" y="7680377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regular-db-sg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083493" y="7680377"/>
            <a:ext cx="376632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웹서버로부터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MySQL(3306) 허용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323813" y="4401040"/>
            <a:ext cx="1900740" cy="325818"/>
            <a:chOff x="0" y="0"/>
            <a:chExt cx="500606" cy="8581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00606" cy="85812"/>
            </a:xfrm>
            <a:custGeom>
              <a:avLst/>
              <a:gdLst/>
              <a:ahLst/>
              <a:cxnLst/>
              <a:rect r="r" b="b" t="t" l="l"/>
              <a:pathLst>
                <a:path h="85812" w="500606">
                  <a:moveTo>
                    <a:pt x="0" y="0"/>
                  </a:moveTo>
                  <a:lnTo>
                    <a:pt x="500606" y="0"/>
                  </a:lnTo>
                  <a:lnTo>
                    <a:pt x="500606" y="85812"/>
                  </a:lnTo>
                  <a:lnTo>
                    <a:pt x="0" y="858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500606" cy="1334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23813" y="5269043"/>
            <a:ext cx="1900740" cy="325818"/>
            <a:chOff x="0" y="0"/>
            <a:chExt cx="500606" cy="8581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00606" cy="85812"/>
            </a:xfrm>
            <a:custGeom>
              <a:avLst/>
              <a:gdLst/>
              <a:ahLst/>
              <a:cxnLst/>
              <a:rect r="r" b="b" t="t" l="l"/>
              <a:pathLst>
                <a:path h="85812" w="500606">
                  <a:moveTo>
                    <a:pt x="0" y="0"/>
                  </a:moveTo>
                  <a:lnTo>
                    <a:pt x="500606" y="0"/>
                  </a:lnTo>
                  <a:lnTo>
                    <a:pt x="500606" y="85812"/>
                  </a:lnTo>
                  <a:lnTo>
                    <a:pt x="0" y="858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500606" cy="1334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23813" y="5883356"/>
            <a:ext cx="3796463" cy="419562"/>
            <a:chOff x="0" y="0"/>
            <a:chExt cx="999891" cy="110502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999891" cy="110502"/>
            </a:xfrm>
            <a:custGeom>
              <a:avLst/>
              <a:gdLst/>
              <a:ahLst/>
              <a:cxnLst/>
              <a:rect r="r" b="b" t="t" l="l"/>
              <a:pathLst>
                <a:path h="110502" w="999891">
                  <a:moveTo>
                    <a:pt x="0" y="0"/>
                  </a:moveTo>
                  <a:lnTo>
                    <a:pt x="999891" y="0"/>
                  </a:lnTo>
                  <a:lnTo>
                    <a:pt x="999891" y="110502"/>
                  </a:lnTo>
                  <a:lnTo>
                    <a:pt x="0" y="1105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999891" cy="158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1068354" y="3330909"/>
            <a:ext cx="0" cy="4771743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9298365" y="2986104"/>
            <a:ext cx="3539978" cy="689610"/>
            <a:chOff x="0" y="0"/>
            <a:chExt cx="2502741" cy="487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298365" y="4132209"/>
            <a:ext cx="3539978" cy="689610"/>
            <a:chOff x="0" y="0"/>
            <a:chExt cx="2502741" cy="487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298365" y="5278313"/>
            <a:ext cx="3539978" cy="689610"/>
            <a:chOff x="0" y="0"/>
            <a:chExt cx="2502741" cy="487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298365" y="7570522"/>
            <a:ext cx="3539978" cy="689610"/>
            <a:chOff x="0" y="0"/>
            <a:chExt cx="2502741" cy="4875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895878" y="2917756"/>
            <a:ext cx="8031012" cy="5036075"/>
          </a:xfrm>
          <a:custGeom>
            <a:avLst/>
            <a:gdLst/>
            <a:ahLst/>
            <a:cxnLst/>
            <a:rect r="r" b="b" t="t" l="l"/>
            <a:pathLst>
              <a:path h="5036075" w="8031012">
                <a:moveTo>
                  <a:pt x="0" y="0"/>
                </a:moveTo>
                <a:lnTo>
                  <a:pt x="8031012" y="0"/>
                </a:lnTo>
                <a:lnTo>
                  <a:pt x="8031012" y="5036075"/>
                </a:lnTo>
                <a:lnTo>
                  <a:pt x="0" y="50360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2923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28700" y="945902"/>
            <a:ext cx="15821122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5-9. 구현 및 검증 _ 보안 그룹 설정_VIP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345815" y="3095959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vip-bastion-sg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345815" y="4242064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vip-webapp-sg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093018" y="3095959"/>
            <a:ext cx="376632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SSH(22) 포트를 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고정 IP에만 허용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083493" y="4270321"/>
            <a:ext cx="3932986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ALB로부터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HTTP/HTTPS 포트 허용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345815" y="5388168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vip-db-sg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083493" y="5424434"/>
            <a:ext cx="417580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내부 전용 보안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그룹에서만 접근 가능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345815" y="7680377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vip-nat-sg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166821" y="7646592"/>
            <a:ext cx="376632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아웃바운드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허용, 인바운드 차단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1068354" y="3330909"/>
            <a:ext cx="99095" cy="2839389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9298365" y="2986104"/>
            <a:ext cx="3539978" cy="689610"/>
            <a:chOff x="0" y="0"/>
            <a:chExt cx="2502741" cy="487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298365" y="5278313"/>
            <a:ext cx="3539978" cy="689610"/>
            <a:chOff x="0" y="0"/>
            <a:chExt cx="2502741" cy="487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028700" y="2427365"/>
            <a:ext cx="5351275" cy="3383079"/>
          </a:xfrm>
          <a:custGeom>
            <a:avLst/>
            <a:gdLst/>
            <a:ahLst/>
            <a:cxnLst/>
            <a:rect r="r" b="b" t="t" l="l"/>
            <a:pathLst>
              <a:path h="3383079" w="5351275">
                <a:moveTo>
                  <a:pt x="0" y="0"/>
                </a:moveTo>
                <a:lnTo>
                  <a:pt x="5351275" y="0"/>
                </a:lnTo>
                <a:lnTo>
                  <a:pt x="5351275" y="3383078"/>
                </a:lnTo>
                <a:lnTo>
                  <a:pt x="0" y="33830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9191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28700" y="5927362"/>
            <a:ext cx="7563581" cy="2930888"/>
          </a:xfrm>
          <a:custGeom>
            <a:avLst/>
            <a:gdLst/>
            <a:ahLst/>
            <a:cxnLst/>
            <a:rect r="r" b="b" t="t" l="l"/>
            <a:pathLst>
              <a:path h="2930888" w="7563581">
                <a:moveTo>
                  <a:pt x="0" y="0"/>
                </a:moveTo>
                <a:lnTo>
                  <a:pt x="7563581" y="0"/>
                </a:lnTo>
                <a:lnTo>
                  <a:pt x="7563581" y="2930888"/>
                </a:lnTo>
                <a:lnTo>
                  <a:pt x="0" y="29308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945902"/>
            <a:ext cx="15821122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5-9. 구현 및 검증 _ 보안 그룹 설정_기타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45815" y="3095959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alb-sg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083493" y="2938479"/>
            <a:ext cx="4307964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외부 전체 IP에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대해 80/443 포트 허용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9345815" y="5388168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redis-sg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989748" y="5444683"/>
            <a:ext cx="4495453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내부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웹앱에서만 접근 허용 (6379 포트)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2378462"/>
            <a:ext cx="7928527" cy="4281405"/>
          </a:xfrm>
          <a:custGeom>
            <a:avLst/>
            <a:gdLst/>
            <a:ahLst/>
            <a:cxnLst/>
            <a:rect r="r" b="b" t="t" l="l"/>
            <a:pathLst>
              <a:path h="4281405" w="7928527">
                <a:moveTo>
                  <a:pt x="0" y="0"/>
                </a:moveTo>
                <a:lnTo>
                  <a:pt x="7928527" y="0"/>
                </a:lnTo>
                <a:lnTo>
                  <a:pt x="7928527" y="4281404"/>
                </a:lnTo>
                <a:lnTo>
                  <a:pt x="0" y="42814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92040" y="6964666"/>
            <a:ext cx="9169685" cy="1200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9"/>
              </a:lnSpc>
            </a:pPr>
            <a:r>
              <a:rPr lang="en-US" sz="20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본 단계에서는 REGULAR 및 VIP 인프라의 웹/앱 서버로 활용될 EC2 인스턴스를 생성하고, 보안 접속을 위한 키 페어를 설정한다. 각 구성 요소는 AWS 콘솔을 통해 </a:t>
            </a:r>
          </a:p>
          <a:p>
            <a:pPr algn="l" marL="0" indent="0" lvl="0">
              <a:lnSpc>
                <a:spcPts val="3289"/>
              </a:lnSpc>
            </a:pPr>
            <a:r>
              <a:rPr lang="en-US" sz="20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직접 수행되며, 아래에 그 과정을 순차적으로 정리하였</a:t>
            </a:r>
            <a:r>
              <a:rPr lang="en-US" sz="20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다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0962" y="949712"/>
            <a:ext cx="1802166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5-10. 구현 및 검증 _ EC2 생성 및 키 페어 설정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1068354" y="3330909"/>
            <a:ext cx="0" cy="4771743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9298365" y="2986104"/>
            <a:ext cx="3539978" cy="689610"/>
            <a:chOff x="0" y="0"/>
            <a:chExt cx="2502741" cy="487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298365" y="5278313"/>
            <a:ext cx="3539978" cy="689610"/>
            <a:chOff x="0" y="0"/>
            <a:chExt cx="2502741" cy="487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298365" y="7570522"/>
            <a:ext cx="3539978" cy="689610"/>
            <a:chOff x="0" y="0"/>
            <a:chExt cx="2502741" cy="487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733600" y="2986104"/>
            <a:ext cx="8317115" cy="4479682"/>
          </a:xfrm>
          <a:custGeom>
            <a:avLst/>
            <a:gdLst/>
            <a:ahLst/>
            <a:cxnLst/>
            <a:rect r="r" b="b" t="t" l="l"/>
            <a:pathLst>
              <a:path h="4479682" w="8317115">
                <a:moveTo>
                  <a:pt x="0" y="0"/>
                </a:moveTo>
                <a:lnTo>
                  <a:pt x="8317115" y="0"/>
                </a:lnTo>
                <a:lnTo>
                  <a:pt x="8317115" y="4479682"/>
                </a:lnTo>
                <a:lnTo>
                  <a:pt x="0" y="44796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716165" y="1019175"/>
            <a:ext cx="1725930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5-10. 구현 및 검증 _ EC2 생성 및 키 페어 설정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45815" y="3095959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구성 전략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083493" y="2938479"/>
            <a:ext cx="3766329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REGULAR/VIP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인프라별 EC2 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인스턴스를 별도로 구성하여 역할 분리 및 운영 효율성 확보. 태그 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기반 리소스 구분으로 관리 용이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345815" y="5388168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AMI 및 사양 설정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083493" y="5230688"/>
            <a:ext cx="4016314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Ubuntu 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AMI 선택, t3.small 타입 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사용. 사용자 데이터로 Apache/Tomcat 자동 설치 구성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345815" y="7680377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키 페어 및 보안 설정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083493" y="7522897"/>
            <a:ext cx="4016314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REGULAR/VIP 환경별 독립 키 페어 생성 및 PEM 형식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보관. 보안 그룹은 ALB 트래픽만 허용, 그 외 외부 접근은 제한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1068354" y="3330909"/>
            <a:ext cx="0" cy="4771743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9298365" y="2986104"/>
            <a:ext cx="3539978" cy="689610"/>
            <a:chOff x="0" y="0"/>
            <a:chExt cx="2502741" cy="487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298365" y="5278313"/>
            <a:ext cx="3539978" cy="689610"/>
            <a:chOff x="0" y="0"/>
            <a:chExt cx="2502741" cy="487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298365" y="7570522"/>
            <a:ext cx="3539978" cy="689610"/>
            <a:chOff x="0" y="0"/>
            <a:chExt cx="2502741" cy="487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916804" y="3143584"/>
            <a:ext cx="8086285" cy="5359515"/>
          </a:xfrm>
          <a:custGeom>
            <a:avLst/>
            <a:gdLst/>
            <a:ahLst/>
            <a:cxnLst/>
            <a:rect r="r" b="b" t="t" l="l"/>
            <a:pathLst>
              <a:path h="5359515" w="8086285">
                <a:moveTo>
                  <a:pt x="0" y="0"/>
                </a:moveTo>
                <a:lnTo>
                  <a:pt x="8086286" y="0"/>
                </a:lnTo>
                <a:lnTo>
                  <a:pt x="8086286" y="5359515"/>
                </a:lnTo>
                <a:lnTo>
                  <a:pt x="0" y="53595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716165" y="1019175"/>
            <a:ext cx="1725930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5-10. 구현 및 검증 _ EC2 생성 및 키 페어 설정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45815" y="3095959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네트워크 구성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083493" y="2938479"/>
            <a:ext cx="3766329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VPC/서브넷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구분 배치, 퍼블릭 IP 자동 할당. VIP는 서브넷 태그 기반으로 네트워크 접근 정교화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345815" y="5388168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스토리지 및 요약 확인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083493" y="5230688"/>
            <a:ext cx="4432957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기본 EBS 유지(gp2),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일부 로그용 증설. 인스턴스 생성 전 설정 요약 확인 후 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최종 실행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345815" y="7680377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실행 후 확인 및 태그 관리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083493" y="7522897"/>
            <a:ext cx="4175807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퍼블릭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IP, 보안 그룹, 서브넷 확인. 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인스턴스 리스트에서 태그 기반으로 REGULAR/VIP 인프라 구분 가능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1068354" y="3330909"/>
            <a:ext cx="0" cy="4771743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9298365" y="2986104"/>
            <a:ext cx="3539978" cy="689610"/>
            <a:chOff x="0" y="0"/>
            <a:chExt cx="2502741" cy="487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298365" y="5278313"/>
            <a:ext cx="3539978" cy="689610"/>
            <a:chOff x="0" y="0"/>
            <a:chExt cx="2502741" cy="487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298365" y="7570522"/>
            <a:ext cx="3539978" cy="689610"/>
            <a:chOff x="0" y="0"/>
            <a:chExt cx="2502741" cy="487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608500" y="2660275"/>
            <a:ext cx="4221302" cy="6158657"/>
          </a:xfrm>
          <a:custGeom>
            <a:avLst/>
            <a:gdLst/>
            <a:ahLst/>
            <a:cxnLst/>
            <a:rect r="r" b="b" t="t" l="l"/>
            <a:pathLst>
              <a:path h="6158657" w="4221302">
                <a:moveTo>
                  <a:pt x="0" y="0"/>
                </a:moveTo>
                <a:lnTo>
                  <a:pt x="4221302" y="0"/>
                </a:lnTo>
                <a:lnTo>
                  <a:pt x="4221302" y="6158658"/>
                </a:lnTo>
                <a:lnTo>
                  <a:pt x="0" y="61586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81388" y="940187"/>
            <a:ext cx="16925224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5-11. 구현 및 검증 _ ALB 생성 및 리스너 구성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45815" y="3095959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구성 전략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083493" y="2938479"/>
            <a:ext cx="3766329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REGULAR/VIP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사용자 트래픽을 분리 처리하기 위해 각각 별도 ALB 구성. 고가용성과 독립성 확보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345815" y="5388168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ALB 생성 및 기본 설정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083493" y="4999689"/>
            <a:ext cx="4060940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ALB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이름, 스킴(인터넷용), 리스너 포트(HTTP/HTTPS) 설정. 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포트 80/443을 사용하며 고가용성을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위해 다중 AZ 배포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345815" y="7680377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서브넷 및 가용영역 지정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083493" y="7338747"/>
            <a:ext cx="3766329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VIP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ALB는 vip-public-subnet-2a~2d, REGULAR ALB는 regular-public-subnet-2a~2d에 각각 배치하여 장애 대응성 향상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H="true">
            <a:off x="11068354" y="3330909"/>
            <a:ext cx="0" cy="2839497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9298365" y="2986104"/>
            <a:ext cx="3539978" cy="689610"/>
            <a:chOff x="0" y="0"/>
            <a:chExt cx="2502741" cy="487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298365" y="5278313"/>
            <a:ext cx="3539978" cy="689610"/>
            <a:chOff x="0" y="0"/>
            <a:chExt cx="2502741" cy="487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 spc="-144">
                  <a:solidFill>
                    <a:srgbClr val="FFFFFF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리스너 및 대상 그룹 구성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604735" y="3143584"/>
            <a:ext cx="6649149" cy="5809722"/>
          </a:xfrm>
          <a:custGeom>
            <a:avLst/>
            <a:gdLst/>
            <a:ahLst/>
            <a:cxnLst/>
            <a:rect r="r" b="b" t="t" l="l"/>
            <a:pathLst>
              <a:path h="5809722" w="6649149">
                <a:moveTo>
                  <a:pt x="0" y="0"/>
                </a:moveTo>
                <a:lnTo>
                  <a:pt x="6649149" y="0"/>
                </a:lnTo>
                <a:lnTo>
                  <a:pt x="6649149" y="5809722"/>
                </a:lnTo>
                <a:lnTo>
                  <a:pt x="0" y="58097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81388" y="940187"/>
            <a:ext cx="16925224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5-11. 구현 및 검증 _ ALB 생성 및 리스너 구성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45815" y="3095959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보안 그룹 설정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083493" y="2938479"/>
            <a:ext cx="3766329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ALB는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외부 접근 엔드포인트 역할이므로 80, 443 포트 전체 허용.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리스너 레벨에서 보안 통제 진행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083493" y="4859213"/>
            <a:ext cx="4060940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리스너는 HTTP/HTTPS 기반 설정,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대상 그룹은 Auto Scaling Group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기반 EC2 그룹 연결. 헬스 체크로 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비정상 인스턴스 자동 제외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22579" y="3257813"/>
            <a:ext cx="5253875" cy="4526776"/>
          </a:xfrm>
          <a:custGeom>
            <a:avLst/>
            <a:gdLst/>
            <a:ahLst/>
            <a:cxnLst/>
            <a:rect r="r" b="b" t="t" l="l"/>
            <a:pathLst>
              <a:path h="4526776" w="5253875">
                <a:moveTo>
                  <a:pt x="0" y="0"/>
                </a:moveTo>
                <a:lnTo>
                  <a:pt x="5253875" y="0"/>
                </a:lnTo>
                <a:lnTo>
                  <a:pt x="5253875" y="4526776"/>
                </a:lnTo>
                <a:lnTo>
                  <a:pt x="0" y="45267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941" t="-1182" r="-5095" b="-849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945902"/>
            <a:ext cx="12363246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1 . 프로젝트 소개_목표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hello@reallygreatsite.com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63782" y="2916752"/>
            <a:ext cx="4537689" cy="487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spc="-187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안정성 확보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7965943" y="2886666"/>
            <a:ext cx="678786" cy="613207"/>
            <a:chOff x="0" y="0"/>
            <a:chExt cx="178775" cy="16150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8775" cy="161503"/>
            </a:xfrm>
            <a:custGeom>
              <a:avLst/>
              <a:gdLst/>
              <a:ahLst/>
              <a:cxnLst/>
              <a:rect r="r" b="b" t="t" l="l"/>
              <a:pathLst>
                <a:path h="161503" w="178775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78775" cy="199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1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8854257" y="4520559"/>
            <a:ext cx="4537689" cy="487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spc="-187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확장성과  고성능 확보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965943" y="4490473"/>
            <a:ext cx="678786" cy="613207"/>
            <a:chOff x="0" y="0"/>
            <a:chExt cx="178775" cy="16150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78775" cy="161503"/>
            </a:xfrm>
            <a:custGeom>
              <a:avLst/>
              <a:gdLst/>
              <a:ahLst/>
              <a:cxnLst/>
              <a:rect r="r" b="b" t="t" l="l"/>
              <a:pathLst>
                <a:path h="161503" w="178775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78775" cy="199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2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8854257" y="6024389"/>
            <a:ext cx="4537689" cy="487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spc="-187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보안 강화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7956418" y="5994303"/>
            <a:ext cx="678786" cy="613207"/>
            <a:chOff x="0" y="0"/>
            <a:chExt cx="178775" cy="16150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78775" cy="161503"/>
            </a:xfrm>
            <a:custGeom>
              <a:avLst/>
              <a:gdLst/>
              <a:ahLst/>
              <a:cxnLst/>
              <a:rect r="r" b="b" t="t" l="l"/>
              <a:pathLst>
                <a:path h="161503" w="178775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78775" cy="199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3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8863782" y="7609147"/>
            <a:ext cx="4537689" cy="487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spc="-187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운영 자동화 및 효율성 제고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7965943" y="7579061"/>
            <a:ext cx="678786" cy="613207"/>
            <a:chOff x="0" y="0"/>
            <a:chExt cx="178775" cy="16150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78775" cy="161503"/>
            </a:xfrm>
            <a:custGeom>
              <a:avLst/>
              <a:gdLst/>
              <a:ahLst/>
              <a:cxnLst/>
              <a:rect r="r" b="b" t="t" l="l"/>
              <a:pathLst>
                <a:path h="161503" w="178775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78775" cy="199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1068354" y="3330909"/>
            <a:ext cx="0" cy="4771743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9298365" y="2986104"/>
            <a:ext cx="3539978" cy="689610"/>
            <a:chOff x="0" y="0"/>
            <a:chExt cx="2502741" cy="487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298365" y="5278313"/>
            <a:ext cx="3539978" cy="689610"/>
            <a:chOff x="0" y="0"/>
            <a:chExt cx="2502741" cy="487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298365" y="7570522"/>
            <a:ext cx="3539978" cy="689610"/>
            <a:chOff x="0" y="0"/>
            <a:chExt cx="2502741" cy="487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28700" y="2444639"/>
            <a:ext cx="4155861" cy="6356958"/>
          </a:xfrm>
          <a:custGeom>
            <a:avLst/>
            <a:gdLst/>
            <a:ahLst/>
            <a:cxnLst/>
            <a:rect r="r" b="b" t="t" l="l"/>
            <a:pathLst>
              <a:path h="6356958" w="4155861">
                <a:moveTo>
                  <a:pt x="0" y="0"/>
                </a:moveTo>
                <a:lnTo>
                  <a:pt x="4155861" y="0"/>
                </a:lnTo>
                <a:lnTo>
                  <a:pt x="415586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945902"/>
            <a:ext cx="1670292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5-12. AWS WAF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45815" y="3124217"/>
            <a:ext cx="3445078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Web ACL 생성 및 ALB 연동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083493" y="2938479"/>
            <a:ext cx="4010884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리전 기반(Regional)으로 설정하고, 3개의 ALB(로그인, 일반, VIP)와 연결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345815" y="5388168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보안 룰셋 추가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083493" y="5230688"/>
            <a:ext cx="3766329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AWS에서 제공하는 Managed Rule Group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추가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9345815" y="7680377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룰셋 우선순위 설정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083493" y="7310490"/>
            <a:ext cx="4175807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CommonRuleSet을 우선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적용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SQLiRuleSet을 후순위로 지정하여 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순차적 평가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1068354" y="3330909"/>
            <a:ext cx="0" cy="4771743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9298365" y="2986104"/>
            <a:ext cx="3539978" cy="689610"/>
            <a:chOff x="0" y="0"/>
            <a:chExt cx="2502741" cy="487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298365" y="5278313"/>
            <a:ext cx="3539978" cy="689610"/>
            <a:chOff x="0" y="0"/>
            <a:chExt cx="2502741" cy="487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298365" y="7570522"/>
            <a:ext cx="3539978" cy="689610"/>
            <a:chOff x="0" y="0"/>
            <a:chExt cx="2502741" cy="487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28700" y="2732773"/>
            <a:ext cx="5293379" cy="2346468"/>
          </a:xfrm>
          <a:custGeom>
            <a:avLst/>
            <a:gdLst/>
            <a:ahLst/>
            <a:cxnLst/>
            <a:rect r="r" b="b" t="t" l="l"/>
            <a:pathLst>
              <a:path h="2346468" w="5293379">
                <a:moveTo>
                  <a:pt x="0" y="0"/>
                </a:moveTo>
                <a:lnTo>
                  <a:pt x="5293379" y="0"/>
                </a:lnTo>
                <a:lnTo>
                  <a:pt x="5293379" y="2346468"/>
                </a:lnTo>
                <a:lnTo>
                  <a:pt x="0" y="23464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420863" y="4708526"/>
            <a:ext cx="5582227" cy="3823826"/>
          </a:xfrm>
          <a:custGeom>
            <a:avLst/>
            <a:gdLst/>
            <a:ahLst/>
            <a:cxnLst/>
            <a:rect r="r" b="b" t="t" l="l"/>
            <a:pathLst>
              <a:path h="3823826" w="5582227">
                <a:moveTo>
                  <a:pt x="0" y="0"/>
                </a:moveTo>
                <a:lnTo>
                  <a:pt x="5582227" y="0"/>
                </a:lnTo>
                <a:lnTo>
                  <a:pt x="5582227" y="3823825"/>
                </a:lnTo>
                <a:lnTo>
                  <a:pt x="0" y="38238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945902"/>
            <a:ext cx="1670292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5-12. AWS WAF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345815" y="3095959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CloudWatch 메트릭 연동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083493" y="2752742"/>
            <a:ext cx="4360899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각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룰셋별 메트릭 이름 설정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요청 샘플링 활성화하여 트래픽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시각화 및 룰 평가 확인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9345815" y="5388168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WAF 적용 범위 지정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083493" y="5031616"/>
            <a:ext cx="3766329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리소스 유형은 Regional로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지정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ALB 단위로 WAF 적용되며, 트래픽 필터링 작동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9345815" y="7742925"/>
            <a:ext cx="3445078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보안 강화 및 실시간 모니터링 확보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083493" y="7310490"/>
            <a:ext cx="4175807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AF를 통해 웹 계층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공격 방지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CloudWatch를 통해 실시간 탐지 및 대응 체계 구축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1068354" y="3330909"/>
            <a:ext cx="0" cy="4771743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9298365" y="2986104"/>
            <a:ext cx="3539978" cy="689610"/>
            <a:chOff x="0" y="0"/>
            <a:chExt cx="2502741" cy="487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298365" y="5278313"/>
            <a:ext cx="3539978" cy="689610"/>
            <a:chOff x="0" y="0"/>
            <a:chExt cx="2502741" cy="487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298365" y="7570522"/>
            <a:ext cx="3539978" cy="689610"/>
            <a:chOff x="0" y="0"/>
            <a:chExt cx="2502741" cy="487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28700" y="2378462"/>
            <a:ext cx="5466860" cy="4027721"/>
          </a:xfrm>
          <a:custGeom>
            <a:avLst/>
            <a:gdLst/>
            <a:ahLst/>
            <a:cxnLst/>
            <a:rect r="r" b="b" t="t" l="l"/>
            <a:pathLst>
              <a:path h="4027721" w="5466860">
                <a:moveTo>
                  <a:pt x="0" y="0"/>
                </a:moveTo>
                <a:lnTo>
                  <a:pt x="5466860" y="0"/>
                </a:lnTo>
                <a:lnTo>
                  <a:pt x="5466860" y="4027720"/>
                </a:lnTo>
                <a:lnTo>
                  <a:pt x="0" y="40277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784353" y="4418664"/>
            <a:ext cx="5680485" cy="4212943"/>
          </a:xfrm>
          <a:custGeom>
            <a:avLst/>
            <a:gdLst/>
            <a:ahLst/>
            <a:cxnLst/>
            <a:rect r="r" b="b" t="t" l="l"/>
            <a:pathLst>
              <a:path h="4212943" w="5680485">
                <a:moveTo>
                  <a:pt x="0" y="0"/>
                </a:moveTo>
                <a:lnTo>
                  <a:pt x="5680485" y="0"/>
                </a:lnTo>
                <a:lnTo>
                  <a:pt x="5680485" y="4212944"/>
                </a:lnTo>
                <a:lnTo>
                  <a:pt x="0" y="42129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945902"/>
            <a:ext cx="1670292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5-13. 구현 및 검증 _ Auto Scaling Group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345815" y="3095959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구성 전략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083493" y="2938479"/>
            <a:ext cx="3766329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사전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구성된 Launch Template을 기반으로 REGULAR/VIP 환경에 각각 ASG를 생성하여 웹/앱 서버의 확장성과 가용성 확보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345815" y="5388168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서브넷 및 가용영역 구성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083493" y="5230688"/>
            <a:ext cx="4175807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VPC 내 다중 AZ 서브넷에 인스턴스를 분산 배치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하여 장애 대비 및 고가용성 구성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345815" y="7496862"/>
            <a:ext cx="3445078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ALB 연동 및 대상</a:t>
            </a:r>
          </a:p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 그룹 설정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083493" y="7151422"/>
            <a:ext cx="3766329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Application Load Balancer와 연결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하여 Target Group을 통해 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트래픽 분산 처리. 헬스 체크 경로 및 프로토콜 설정 포함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1068354" y="3330909"/>
            <a:ext cx="0" cy="4771743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9298365" y="2986104"/>
            <a:ext cx="3539978" cy="689610"/>
            <a:chOff x="0" y="0"/>
            <a:chExt cx="2502741" cy="487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298365" y="5278313"/>
            <a:ext cx="3539978" cy="689610"/>
            <a:chOff x="0" y="0"/>
            <a:chExt cx="2502741" cy="487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298365" y="7570522"/>
            <a:ext cx="3539978" cy="689610"/>
            <a:chOff x="0" y="0"/>
            <a:chExt cx="2502741" cy="487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884151" y="2374811"/>
            <a:ext cx="5114284" cy="3593112"/>
          </a:xfrm>
          <a:custGeom>
            <a:avLst/>
            <a:gdLst/>
            <a:ahLst/>
            <a:cxnLst/>
            <a:rect r="r" b="b" t="t" l="l"/>
            <a:pathLst>
              <a:path h="3593112" w="5114284">
                <a:moveTo>
                  <a:pt x="0" y="0"/>
                </a:moveTo>
                <a:lnTo>
                  <a:pt x="5114284" y="0"/>
                </a:lnTo>
                <a:lnTo>
                  <a:pt x="5114284" y="3593112"/>
                </a:lnTo>
                <a:lnTo>
                  <a:pt x="0" y="35931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789778" y="4562455"/>
            <a:ext cx="5631245" cy="4069153"/>
          </a:xfrm>
          <a:custGeom>
            <a:avLst/>
            <a:gdLst/>
            <a:ahLst/>
            <a:cxnLst/>
            <a:rect r="r" b="b" t="t" l="l"/>
            <a:pathLst>
              <a:path h="4069153" w="5631245">
                <a:moveTo>
                  <a:pt x="0" y="0"/>
                </a:moveTo>
                <a:lnTo>
                  <a:pt x="5631245" y="0"/>
                </a:lnTo>
                <a:lnTo>
                  <a:pt x="5631245" y="4069153"/>
                </a:lnTo>
                <a:lnTo>
                  <a:pt x="0" y="40691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940187"/>
            <a:ext cx="1670292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5-13. 구현 및 검증 _ Auto Scaling Group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345815" y="3095959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스케일링 정책 설정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083493" y="2938479"/>
            <a:ext cx="4175807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트래픽량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또는 CPU 사용률 기반으로 인스턴스를 자동 증가/감소.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스케일 인/아웃 조건 세부 지정 가능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345815" y="5388168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인스턴스 용량 설정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083493" y="5230688"/>
            <a:ext cx="4175807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최소, 최대, 원하는 인스턴스 개수 지정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하여 기본 운영 용량 정의. 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예: 최소 2개, 최대 6개 등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345815" y="7680377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모니터링 및 검증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083493" y="7151422"/>
            <a:ext cx="3766329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생성 후 대시보드에서 상태(Healthy/Unhe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althy) 확인. 스케일 조건 정상 작동 여부 및 교체 정책 확인 필요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1068354" y="3330909"/>
            <a:ext cx="0" cy="4771743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9298365" y="2986104"/>
            <a:ext cx="3539978" cy="689610"/>
            <a:chOff x="0" y="0"/>
            <a:chExt cx="2502741" cy="487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298365" y="5278313"/>
            <a:ext cx="3539978" cy="689610"/>
            <a:chOff x="0" y="0"/>
            <a:chExt cx="2502741" cy="487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298365" y="7570522"/>
            <a:ext cx="3539978" cy="689610"/>
            <a:chOff x="0" y="0"/>
            <a:chExt cx="2502741" cy="487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879062" y="2478783"/>
            <a:ext cx="4344265" cy="3947851"/>
          </a:xfrm>
          <a:custGeom>
            <a:avLst/>
            <a:gdLst/>
            <a:ahLst/>
            <a:cxnLst/>
            <a:rect r="r" b="b" t="t" l="l"/>
            <a:pathLst>
              <a:path h="3947851" w="4344265">
                <a:moveTo>
                  <a:pt x="0" y="0"/>
                </a:moveTo>
                <a:lnTo>
                  <a:pt x="4344265" y="0"/>
                </a:lnTo>
                <a:lnTo>
                  <a:pt x="4344265" y="3947851"/>
                </a:lnTo>
                <a:lnTo>
                  <a:pt x="0" y="39478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744186" y="4975434"/>
            <a:ext cx="5399814" cy="2902400"/>
          </a:xfrm>
          <a:custGeom>
            <a:avLst/>
            <a:gdLst/>
            <a:ahLst/>
            <a:cxnLst/>
            <a:rect r="r" b="b" t="t" l="l"/>
            <a:pathLst>
              <a:path h="2902400" w="5399814">
                <a:moveTo>
                  <a:pt x="0" y="0"/>
                </a:moveTo>
                <a:lnTo>
                  <a:pt x="5399814" y="0"/>
                </a:lnTo>
                <a:lnTo>
                  <a:pt x="5399814" y="2902400"/>
                </a:lnTo>
                <a:lnTo>
                  <a:pt x="0" y="2902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945902"/>
            <a:ext cx="1670292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5-14. 구현 및 검증 _ Redis 구성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345815" y="3095959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구성 전략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083493" y="2382854"/>
            <a:ext cx="4175807" cy="222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웹/앱 서버와 Aurora DB 사이에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Redis를 배치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하여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응답 속도 향상 및 DB 부하 분산 목적. REGULAR/VIP 환경에서 공통 Redis 클러스터 공유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3083493" y="5388168"/>
            <a:ext cx="4360899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Redis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9345815" y="5388168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엔진선택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083493" y="7323201"/>
            <a:ext cx="4175807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Redis는 웹/앱 서버와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같은 VPC 또는 VPC Peering 연결된 VPC에 배치.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서브넷 그룹과 보안 그룹을 통해 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접근 경로 제어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9345815" y="7680377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네트워크 구성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3732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1068354" y="3330909"/>
            <a:ext cx="123869" cy="2665973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9298365" y="2986104"/>
            <a:ext cx="3539978" cy="689610"/>
            <a:chOff x="0" y="0"/>
            <a:chExt cx="2502741" cy="487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298365" y="5278313"/>
            <a:ext cx="3539978" cy="689610"/>
            <a:chOff x="0" y="0"/>
            <a:chExt cx="2502741" cy="487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028700" y="3143584"/>
            <a:ext cx="7343889" cy="1064864"/>
          </a:xfrm>
          <a:custGeom>
            <a:avLst/>
            <a:gdLst/>
            <a:ahLst/>
            <a:cxnLst/>
            <a:rect r="r" b="b" t="t" l="l"/>
            <a:pathLst>
              <a:path h="1064864" w="7343889">
                <a:moveTo>
                  <a:pt x="0" y="0"/>
                </a:moveTo>
                <a:lnTo>
                  <a:pt x="7343889" y="0"/>
                </a:lnTo>
                <a:lnTo>
                  <a:pt x="7343889" y="1064864"/>
                </a:lnTo>
                <a:lnTo>
                  <a:pt x="0" y="1064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42358" y="5255507"/>
            <a:ext cx="7516574" cy="685887"/>
          </a:xfrm>
          <a:custGeom>
            <a:avLst/>
            <a:gdLst/>
            <a:ahLst/>
            <a:cxnLst/>
            <a:rect r="r" b="b" t="t" l="l"/>
            <a:pathLst>
              <a:path h="685887" w="7516574">
                <a:moveTo>
                  <a:pt x="0" y="0"/>
                </a:moveTo>
                <a:lnTo>
                  <a:pt x="7516574" y="0"/>
                </a:lnTo>
                <a:lnTo>
                  <a:pt x="7516574" y="685888"/>
                </a:lnTo>
                <a:lnTo>
                  <a:pt x="0" y="6858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945902"/>
            <a:ext cx="1670292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5-14. 구현 및 검증 _ Redis 구성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45815" y="3095959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보안 및 연결 설정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083493" y="2568592"/>
            <a:ext cx="4175807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Redis에 접근 가능한 보안 그룹 허용 IP 범위 설정.</a:t>
            </a:r>
          </a:p>
          <a:p>
            <a:pPr algn="l">
              <a:lnSpc>
                <a:spcPts val="2939"/>
              </a:lnSpc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웹/앱 서버 IP 또는 Peering된 VPC IP만 허용하여 접근 통제 강화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3083493" y="4991752"/>
            <a:ext cx="4360899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자주 조회되는 데이터 캐싱으로 DB 쿼리 감소, </a:t>
            </a: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웹 서비스 응답 속도 향상 및 전체 트래픽 처리 효율 개선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9345815" y="5388168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효과 및 기대 결과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1068354" y="3330909"/>
            <a:ext cx="0" cy="4771743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9298365" y="2986104"/>
            <a:ext cx="3539978" cy="689610"/>
            <a:chOff x="0" y="0"/>
            <a:chExt cx="2502741" cy="487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298365" y="5278313"/>
            <a:ext cx="3539978" cy="689610"/>
            <a:chOff x="0" y="0"/>
            <a:chExt cx="2502741" cy="487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298365" y="7570522"/>
            <a:ext cx="3539978" cy="689610"/>
            <a:chOff x="0" y="0"/>
            <a:chExt cx="2502741" cy="487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740746" y="2378462"/>
            <a:ext cx="3743493" cy="6085338"/>
          </a:xfrm>
          <a:custGeom>
            <a:avLst/>
            <a:gdLst/>
            <a:ahLst/>
            <a:cxnLst/>
            <a:rect r="r" b="b" t="t" l="l"/>
            <a:pathLst>
              <a:path h="6085338" w="3743493">
                <a:moveTo>
                  <a:pt x="0" y="0"/>
                </a:moveTo>
                <a:lnTo>
                  <a:pt x="3743493" y="0"/>
                </a:lnTo>
                <a:lnTo>
                  <a:pt x="3743493" y="6085337"/>
                </a:lnTo>
                <a:lnTo>
                  <a:pt x="0" y="60853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785" r="0" b="-88453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945902"/>
            <a:ext cx="1670292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5-15. 구현 및 검증 _ CloudFront 구성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45815" y="3095959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멀티 오리진 구성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838343" y="2938479"/>
            <a:ext cx="3543365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spcBef>
                <a:spcPct val="0"/>
              </a:spcBef>
              <a:buFont typeface="Arial"/>
              <a:buChar char="•"/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정적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콘텐츠: S3 버킷</a:t>
            </a:r>
          </a:p>
          <a:p>
            <a:pPr algn="l" marL="453388" indent="-226694" lvl="1">
              <a:lnSpc>
                <a:spcPts val="2939"/>
              </a:lnSpc>
              <a:spcBef>
                <a:spcPct val="0"/>
              </a:spcBef>
              <a:buFont typeface="Arial"/>
              <a:buChar char="•"/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하나의 CloudFront 배포에 오리진 연결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9345815" y="5388168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보안 및 캐싱 최적화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838343" y="5230688"/>
            <a:ext cx="4648132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spcBef>
                <a:spcPct val="0"/>
              </a:spcBef>
              <a:buFont typeface="Arial"/>
              <a:buChar char="•"/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HTTPS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전용, Gzip/Brotli 압축 활성화</a:t>
            </a:r>
          </a:p>
          <a:p>
            <a:pPr algn="l" marL="453388" indent="-226694" lvl="1">
              <a:lnSpc>
                <a:spcPts val="2939"/>
              </a:lnSpc>
              <a:spcBef>
                <a:spcPct val="0"/>
              </a:spcBef>
              <a:buFont typeface="Arial"/>
              <a:buChar char="•"/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WAF 연동 + SSL 인증서 적용 (ACM)</a:t>
            </a:r>
          </a:p>
          <a:p>
            <a:pPr algn="l" marL="453388" indent="-226694" lvl="1">
              <a:lnSpc>
                <a:spcPts val="2939"/>
              </a:lnSpc>
              <a:spcBef>
                <a:spcPct val="0"/>
              </a:spcBef>
              <a:buFont typeface="Arial"/>
              <a:buChar char="•"/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콘텐츠 타입별 TTL 및 캐싱 정책 분리 설정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9345815" y="7680377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전송 속도 향상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838343" y="7397115"/>
            <a:ext cx="5267476" cy="134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9" indent="-205105" lvl="1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 spc="-47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AWS 글로벌 엣지</a:t>
            </a:r>
            <a:r>
              <a:rPr lang="en-US" sz="1899" spc="-47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로케이션 캐시 활용</a:t>
            </a:r>
          </a:p>
          <a:p>
            <a:pPr algn="l" marL="410209" indent="-205105" lvl="1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 spc="-47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사용자 요청 → 가장 가까운 엣지에서 응답</a:t>
            </a:r>
          </a:p>
          <a:p>
            <a:pPr algn="l" marL="410209" indent="-205105" lvl="1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 spc="-47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서버 부하 감소 + 사용자 체감 속도 대폭 향상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4636106" y="2378462"/>
            <a:ext cx="3894616" cy="6085338"/>
          </a:xfrm>
          <a:custGeom>
            <a:avLst/>
            <a:gdLst/>
            <a:ahLst/>
            <a:cxnLst/>
            <a:rect r="r" b="b" t="t" l="l"/>
            <a:pathLst>
              <a:path h="6085338" w="3894616">
                <a:moveTo>
                  <a:pt x="0" y="0"/>
                </a:moveTo>
                <a:lnTo>
                  <a:pt x="3894616" y="0"/>
                </a:lnTo>
                <a:lnTo>
                  <a:pt x="3894616" y="6085337"/>
                </a:lnTo>
                <a:lnTo>
                  <a:pt x="0" y="60853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0000" r="0" b="0"/>
            </a:stretch>
          </a:blipFill>
        </p:spPr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1068354" y="3330909"/>
            <a:ext cx="0" cy="4771743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9298365" y="2986104"/>
            <a:ext cx="3539978" cy="689610"/>
            <a:chOff x="0" y="0"/>
            <a:chExt cx="2502741" cy="487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298365" y="5278313"/>
            <a:ext cx="3539978" cy="689610"/>
            <a:chOff x="0" y="0"/>
            <a:chExt cx="2502741" cy="487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298365" y="7570522"/>
            <a:ext cx="3539978" cy="689610"/>
            <a:chOff x="0" y="0"/>
            <a:chExt cx="2502741" cy="487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831920" y="2430479"/>
            <a:ext cx="5475296" cy="1882133"/>
          </a:xfrm>
          <a:custGeom>
            <a:avLst/>
            <a:gdLst/>
            <a:ahLst/>
            <a:cxnLst/>
            <a:rect r="r" b="b" t="t" l="l"/>
            <a:pathLst>
              <a:path h="1882133" w="5475296">
                <a:moveTo>
                  <a:pt x="0" y="0"/>
                </a:moveTo>
                <a:lnTo>
                  <a:pt x="5475296" y="0"/>
                </a:lnTo>
                <a:lnTo>
                  <a:pt x="5475296" y="1882133"/>
                </a:lnTo>
                <a:lnTo>
                  <a:pt x="0" y="18821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127048" y="3330909"/>
            <a:ext cx="5480883" cy="2349929"/>
          </a:xfrm>
          <a:custGeom>
            <a:avLst/>
            <a:gdLst/>
            <a:ahLst/>
            <a:cxnLst/>
            <a:rect r="r" b="b" t="t" l="l"/>
            <a:pathLst>
              <a:path h="2349929" w="5480883">
                <a:moveTo>
                  <a:pt x="0" y="0"/>
                </a:moveTo>
                <a:lnTo>
                  <a:pt x="5480884" y="0"/>
                </a:lnTo>
                <a:lnTo>
                  <a:pt x="5480884" y="2349929"/>
                </a:lnTo>
                <a:lnTo>
                  <a:pt x="0" y="23499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831920" y="5143500"/>
            <a:ext cx="4819585" cy="2584502"/>
          </a:xfrm>
          <a:custGeom>
            <a:avLst/>
            <a:gdLst/>
            <a:ahLst/>
            <a:cxnLst/>
            <a:rect r="r" b="b" t="t" l="l"/>
            <a:pathLst>
              <a:path h="2584502" w="4819585">
                <a:moveTo>
                  <a:pt x="0" y="0"/>
                </a:moveTo>
                <a:lnTo>
                  <a:pt x="4819585" y="0"/>
                </a:lnTo>
                <a:lnTo>
                  <a:pt x="4819585" y="2584502"/>
                </a:lnTo>
                <a:lnTo>
                  <a:pt x="0" y="25845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3962740" y="6266874"/>
            <a:ext cx="4688951" cy="2619951"/>
          </a:xfrm>
          <a:custGeom>
            <a:avLst/>
            <a:gdLst/>
            <a:ahLst/>
            <a:cxnLst/>
            <a:rect r="r" b="b" t="t" l="l"/>
            <a:pathLst>
              <a:path h="2619951" w="4688951">
                <a:moveTo>
                  <a:pt x="0" y="0"/>
                </a:moveTo>
                <a:lnTo>
                  <a:pt x="4688951" y="0"/>
                </a:lnTo>
                <a:lnTo>
                  <a:pt x="4688951" y="2619951"/>
                </a:lnTo>
                <a:lnTo>
                  <a:pt x="0" y="26199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28700" y="945902"/>
            <a:ext cx="1670292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5-16. 구현 및 검증 _ CloudTrail 구성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345815" y="3095959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API 활동 추적 설정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790893" y="2382854"/>
            <a:ext cx="4648132" cy="222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spcBef>
                <a:spcPct val="0"/>
              </a:spcBef>
              <a:buFont typeface="Arial"/>
              <a:buChar char="•"/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루미티켓팅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계정 내 모든 사용자 및 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     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서비스 활동 추적</a:t>
            </a:r>
          </a:p>
          <a:p>
            <a:pPr algn="l" marL="453388" indent="-226694" lvl="1">
              <a:lnSpc>
                <a:spcPts val="2939"/>
              </a:lnSpc>
              <a:spcBef>
                <a:spcPct val="0"/>
              </a:spcBef>
              <a:buFont typeface="Arial"/>
              <a:buChar char="•"/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Management Events 중심 설정 </a:t>
            </a:r>
          </a:p>
          <a:p>
            <a:pPr algn="l" marL="453388" indent="-226694" lvl="1">
              <a:lnSpc>
                <a:spcPts val="2939"/>
              </a:lnSpc>
              <a:spcBef>
                <a:spcPct val="0"/>
              </a:spcBef>
              <a:buFont typeface="Arial"/>
              <a:buChar char="•"/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(리소스 생성/삭제, S3 접근 등)</a:t>
            </a:r>
          </a:p>
          <a:p>
            <a:pPr algn="l" marL="453388" indent="-226694" lvl="1">
              <a:lnSpc>
                <a:spcPts val="2939"/>
              </a:lnSpc>
              <a:spcBef>
                <a:spcPct val="0"/>
              </a:spcBef>
              <a:buFont typeface="Arial"/>
              <a:buChar char="•"/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단일 계정 기준으로 개별 트레일 구성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9345815" y="5388168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로그 저장 및 보안 관리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838343" y="5018281"/>
            <a:ext cx="4014066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활동 로그는 S3 버킷에 저장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버킷 암호화 및 접근 제어 구성</a:t>
            </a:r>
          </a:p>
          <a:p>
            <a:pPr algn="l" marL="453388" indent="-226694" lvl="1">
              <a:lnSpc>
                <a:spcPts val="2939"/>
              </a:lnSpc>
              <a:spcBef>
                <a:spcPct val="0"/>
              </a:spcBef>
              <a:buFont typeface="Arial"/>
              <a:buChar char="•"/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로그 무결성과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장기 보관을 위한 기본 저장소 역할 수행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9345815" y="7680377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 실시간 분석 연동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790893" y="7035165"/>
            <a:ext cx="4940732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spcBef>
                <a:spcPct val="0"/>
              </a:spcBef>
              <a:buFont typeface="Arial"/>
              <a:buChar char="•"/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CloudTrail → CloudWatch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Logs 연동</a:t>
            </a:r>
          </a:p>
          <a:p>
            <a:pPr algn="l" marL="453388" indent="-226694" lvl="1">
              <a:lnSpc>
                <a:spcPts val="2939"/>
              </a:lnSpc>
              <a:spcBef>
                <a:spcPct val="0"/>
              </a:spcBef>
              <a:buFont typeface="Arial"/>
              <a:buChar char="•"/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실시간 로그 전송 → 알람 설정, 이상 탐지 가능</a:t>
            </a:r>
          </a:p>
          <a:p>
            <a:pPr algn="l" marL="453388" indent="-226694" lvl="1">
              <a:lnSpc>
                <a:spcPts val="2939"/>
              </a:lnSpc>
              <a:spcBef>
                <a:spcPct val="0"/>
              </a:spcBef>
              <a:buFont typeface="Arial"/>
              <a:buChar char="•"/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분석용 로그 그룹 및 IAM 역할 별도 지정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1068354" y="3330909"/>
            <a:ext cx="0" cy="4771743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9298365" y="2986104"/>
            <a:ext cx="3539978" cy="689610"/>
            <a:chOff x="0" y="0"/>
            <a:chExt cx="2502741" cy="487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298365" y="5278313"/>
            <a:ext cx="3539978" cy="689610"/>
            <a:chOff x="0" y="0"/>
            <a:chExt cx="2502741" cy="487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 spc="-144">
                  <a:solidFill>
                    <a:srgbClr val="FFFFFF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세션 시작 확인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298365" y="7570522"/>
            <a:ext cx="3539978" cy="689610"/>
            <a:chOff x="0" y="0"/>
            <a:chExt cx="2502741" cy="487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879758" y="2423819"/>
            <a:ext cx="7479885" cy="3544105"/>
          </a:xfrm>
          <a:custGeom>
            <a:avLst/>
            <a:gdLst/>
            <a:ahLst/>
            <a:cxnLst/>
            <a:rect r="r" b="b" t="t" l="l"/>
            <a:pathLst>
              <a:path h="3544105" w="7479885">
                <a:moveTo>
                  <a:pt x="0" y="0"/>
                </a:moveTo>
                <a:lnTo>
                  <a:pt x="7479885" y="0"/>
                </a:lnTo>
                <a:lnTo>
                  <a:pt x="7479885" y="3544104"/>
                </a:lnTo>
                <a:lnTo>
                  <a:pt x="0" y="3544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79" r="0" b="-1179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79758" y="6196523"/>
            <a:ext cx="7479885" cy="2487062"/>
          </a:xfrm>
          <a:custGeom>
            <a:avLst/>
            <a:gdLst/>
            <a:ahLst/>
            <a:cxnLst/>
            <a:rect r="r" b="b" t="t" l="l"/>
            <a:pathLst>
              <a:path h="2487062" w="7479885">
                <a:moveTo>
                  <a:pt x="0" y="0"/>
                </a:moveTo>
                <a:lnTo>
                  <a:pt x="7479885" y="0"/>
                </a:lnTo>
                <a:lnTo>
                  <a:pt x="7479885" y="2487062"/>
                </a:lnTo>
                <a:lnTo>
                  <a:pt x="0" y="24870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945902"/>
            <a:ext cx="1670292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5-17. 구현 및 검증 _ SSM 설정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345815" y="3095959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Session Manager 진입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083493" y="2938479"/>
            <a:ext cx="3766329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AWS 콘솔 →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Systems Manager → Session Manager 이동. SSM Agent + IAM 역할 필수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083493" y="5230688"/>
            <a:ext cx="3766329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‘Start session’ 클릭 → 접속 가능한 EC2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인스턴스 목록 표시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345815" y="7680377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터미널 접속 환경 확인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083493" y="7522897"/>
            <a:ext cx="3766329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브라우저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기반 CLI 제공, SSH 없이 IAM 인증으로 접속 가능</a:t>
            </a:r>
          </a:p>
        </p:txBody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1068354" y="3330909"/>
            <a:ext cx="0" cy="4771743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9298365" y="2986104"/>
            <a:ext cx="3539978" cy="689610"/>
            <a:chOff x="0" y="0"/>
            <a:chExt cx="2502741" cy="487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298365" y="5278313"/>
            <a:ext cx="3539978" cy="689610"/>
            <a:chOff x="0" y="0"/>
            <a:chExt cx="2502741" cy="487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 spc="-144">
                  <a:solidFill>
                    <a:srgbClr val="FFFFFF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네트워크 설정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298365" y="7570522"/>
            <a:ext cx="3539978" cy="689610"/>
            <a:chOff x="0" y="0"/>
            <a:chExt cx="2502741" cy="487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679851" y="3141204"/>
            <a:ext cx="8376789" cy="1277460"/>
          </a:xfrm>
          <a:custGeom>
            <a:avLst/>
            <a:gdLst/>
            <a:ahLst/>
            <a:cxnLst/>
            <a:rect r="r" b="b" t="t" l="l"/>
            <a:pathLst>
              <a:path h="1277460" w="8376789">
                <a:moveTo>
                  <a:pt x="0" y="0"/>
                </a:moveTo>
                <a:lnTo>
                  <a:pt x="8376789" y="0"/>
                </a:lnTo>
                <a:lnTo>
                  <a:pt x="8376789" y="1277460"/>
                </a:lnTo>
                <a:lnTo>
                  <a:pt x="0" y="12774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945902"/>
            <a:ext cx="1670292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5-17. 구현 및 검증 _ SSM 설정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199515" y="3095959"/>
            <a:ext cx="37376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VPC 엔드포인트 생성 시작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083493" y="2938479"/>
            <a:ext cx="3766329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엔드포인트 이름 r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egular-endpoint 지정, 서비스: com.amazonaws.ap-northeast-2.ssm, 유형: 인터페이스 선택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083493" y="5230688"/>
            <a:ext cx="3766329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VPC: lumiticketing-regular-vpc 선택, 프라이빗 DNS 활성화, 서브넷 2a/2b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+ regular-web-app-sg 설정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345815" y="7680377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정책/태그 및 생성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083493" y="7522897"/>
            <a:ext cx="3766329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정책: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전체 액세스 허용, 태그는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선택. ‘엔드포인트 생성’ 클릭하여 최종 완료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1500247" y="2560429"/>
            <a:ext cx="5759053" cy="6125379"/>
            <a:chOff x="0" y="0"/>
            <a:chExt cx="1810201" cy="19253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10201" cy="1925345"/>
            </a:xfrm>
            <a:custGeom>
              <a:avLst/>
              <a:gdLst/>
              <a:ahLst/>
              <a:cxnLst/>
              <a:rect r="r" b="b" t="t" l="l"/>
              <a:pathLst>
                <a:path h="1925345" w="1810201">
                  <a:moveTo>
                    <a:pt x="17476" y="0"/>
                  </a:moveTo>
                  <a:lnTo>
                    <a:pt x="1792725" y="0"/>
                  </a:lnTo>
                  <a:cubicBezTo>
                    <a:pt x="1802376" y="0"/>
                    <a:pt x="1810201" y="7824"/>
                    <a:pt x="1810201" y="17476"/>
                  </a:cubicBezTo>
                  <a:lnTo>
                    <a:pt x="1810201" y="1907869"/>
                  </a:lnTo>
                  <a:cubicBezTo>
                    <a:pt x="1810201" y="1912504"/>
                    <a:pt x="1808360" y="1916949"/>
                    <a:pt x="1805082" y="1920227"/>
                  </a:cubicBezTo>
                  <a:cubicBezTo>
                    <a:pt x="1801805" y="1923504"/>
                    <a:pt x="1797360" y="1925345"/>
                    <a:pt x="1792725" y="1925345"/>
                  </a:cubicBezTo>
                  <a:lnTo>
                    <a:pt x="17476" y="1925345"/>
                  </a:lnTo>
                  <a:cubicBezTo>
                    <a:pt x="12841" y="1925345"/>
                    <a:pt x="8396" y="1923504"/>
                    <a:pt x="5119" y="1920227"/>
                  </a:cubicBezTo>
                  <a:cubicBezTo>
                    <a:pt x="1841" y="1916949"/>
                    <a:pt x="0" y="1912504"/>
                    <a:pt x="0" y="1907869"/>
                  </a:cubicBezTo>
                  <a:lnTo>
                    <a:pt x="0" y="17476"/>
                  </a:lnTo>
                  <a:cubicBezTo>
                    <a:pt x="0" y="12841"/>
                    <a:pt x="1841" y="8396"/>
                    <a:pt x="5119" y="5119"/>
                  </a:cubicBezTo>
                  <a:cubicBezTo>
                    <a:pt x="8396" y="1841"/>
                    <a:pt x="12841" y="0"/>
                    <a:pt x="1747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810201" cy="19729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104203" y="2070497"/>
            <a:ext cx="6579527" cy="7035578"/>
          </a:xfrm>
          <a:prstGeom prst="rect">
            <a:avLst/>
          </a:prstGeom>
        </p:spPr>
      </p:pic>
      <p:sp>
        <p:nvSpPr>
          <p:cNvPr name="Freeform 12" id="12"/>
          <p:cNvSpPr/>
          <p:nvPr/>
        </p:nvSpPr>
        <p:spPr>
          <a:xfrm flipH="false" flipV="false" rot="0">
            <a:off x="1028700" y="2732679"/>
            <a:ext cx="10072697" cy="3065799"/>
          </a:xfrm>
          <a:custGeom>
            <a:avLst/>
            <a:gdLst/>
            <a:ahLst/>
            <a:cxnLst/>
            <a:rect r="r" b="b" t="t" l="l"/>
            <a:pathLst>
              <a:path h="3065799" w="10072697">
                <a:moveTo>
                  <a:pt x="0" y="0"/>
                </a:moveTo>
                <a:lnTo>
                  <a:pt x="10072697" y="0"/>
                </a:lnTo>
                <a:lnTo>
                  <a:pt x="10072697" y="3065800"/>
                </a:lnTo>
                <a:lnTo>
                  <a:pt x="0" y="3065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8380" r="0" b="-60653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2732679"/>
            <a:ext cx="10072697" cy="3065799"/>
          </a:xfrm>
          <a:custGeom>
            <a:avLst/>
            <a:gdLst/>
            <a:ahLst/>
            <a:cxnLst/>
            <a:rect r="r" b="b" t="t" l="l"/>
            <a:pathLst>
              <a:path h="3065799" w="10072697">
                <a:moveTo>
                  <a:pt x="0" y="0"/>
                </a:moveTo>
                <a:lnTo>
                  <a:pt x="10072697" y="0"/>
                </a:lnTo>
                <a:lnTo>
                  <a:pt x="10072697" y="3065800"/>
                </a:lnTo>
                <a:lnTo>
                  <a:pt x="0" y="3065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3085" r="0" b="-41724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945902"/>
            <a:ext cx="7977199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2 . 사업 개요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6135353"/>
            <a:ext cx="10072697" cy="2384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LumiTicketing은 원주종합운동장을 주 무대로 매년 다양한 콘서트와 문화 행사를 성공적으로 운영하며 지역 공연 유통의 중심 역할을 하고 있다.</a:t>
            </a:r>
          </a:p>
          <a:p>
            <a:pPr algn="l">
              <a:lnSpc>
                <a:spcPts val="3200"/>
              </a:lnSpc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최근 코로나-19 사태가 종식되고 다시 한번 대규모 콘서트는 점차 흥행을 몰아가고 있으며 이에</a:t>
            </a:r>
          </a:p>
          <a:p>
            <a:pPr algn="l">
              <a:lnSpc>
                <a:spcPts val="3200"/>
              </a:lnSpc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따라 LumiTicketing 역시 해를 거듭할수록 회원 수를 불려나가고 있다.</a:t>
            </a:r>
          </a:p>
          <a:p>
            <a:pPr algn="l">
              <a:lnSpc>
                <a:spcPts val="3200"/>
              </a:lnSpc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최근 LumiTicketing은 지속적인 성장 가능성과 함께 공연 플랫폼 시장에서의 입지를 </a:t>
            </a:r>
          </a:p>
          <a:p>
            <a:pPr algn="l" marL="0" indent="0" lvl="0">
              <a:lnSpc>
                <a:spcPts val="3200"/>
              </a:lnSpc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더욱 강화해 나갈 것으로 보인다.</a:t>
            </a:r>
          </a:p>
        </p:txBody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1068354" y="3330909"/>
            <a:ext cx="0" cy="4771743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9298365" y="2986104"/>
            <a:ext cx="3539978" cy="689610"/>
            <a:chOff x="0" y="0"/>
            <a:chExt cx="2502741" cy="487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298365" y="5278313"/>
            <a:ext cx="3539978" cy="689610"/>
            <a:chOff x="0" y="0"/>
            <a:chExt cx="2502741" cy="487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298365" y="7570522"/>
            <a:ext cx="3539978" cy="689610"/>
            <a:chOff x="0" y="0"/>
            <a:chExt cx="2502741" cy="487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851960" y="2326074"/>
            <a:ext cx="5532010" cy="4373549"/>
          </a:xfrm>
          <a:custGeom>
            <a:avLst/>
            <a:gdLst/>
            <a:ahLst/>
            <a:cxnLst/>
            <a:rect r="r" b="b" t="t" l="l"/>
            <a:pathLst>
              <a:path h="4373549" w="5532010">
                <a:moveTo>
                  <a:pt x="0" y="0"/>
                </a:moveTo>
                <a:lnTo>
                  <a:pt x="5532010" y="0"/>
                </a:lnTo>
                <a:lnTo>
                  <a:pt x="5532010" y="4373549"/>
                </a:lnTo>
                <a:lnTo>
                  <a:pt x="0" y="43735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009" r="0" b="-3351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700508" y="5389116"/>
            <a:ext cx="6149232" cy="3028497"/>
          </a:xfrm>
          <a:custGeom>
            <a:avLst/>
            <a:gdLst/>
            <a:ahLst/>
            <a:cxnLst/>
            <a:rect r="r" b="b" t="t" l="l"/>
            <a:pathLst>
              <a:path h="3028497" w="6149232">
                <a:moveTo>
                  <a:pt x="0" y="0"/>
                </a:moveTo>
                <a:lnTo>
                  <a:pt x="6149232" y="0"/>
                </a:lnTo>
                <a:lnTo>
                  <a:pt x="6149232" y="3028497"/>
                </a:lnTo>
                <a:lnTo>
                  <a:pt x="0" y="30284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945902"/>
            <a:ext cx="1670292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5-18. 구현 및 검증 _ VPC 피어링 구성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345815" y="3115962"/>
            <a:ext cx="3445078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 피어링 요청 생성 (VIP 측)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083493" y="2938479"/>
            <a:ext cx="4175807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VPC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콘솔 → ‘피어링 연결 생성’ 클릭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요청자 VPC: VIP VPC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수신자 정보: REGULAR VPC ID + 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계정 ID + 리전 설정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345815" y="5212908"/>
            <a:ext cx="3445078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피어링 요청 수락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 (REGULAR 측)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083493" y="5318682"/>
            <a:ext cx="4175807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REGULAR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콘솔에서 보류 중 요청 수락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상태: Pending → Active로 전환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345815" y="7680377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 VIP 라우팅 테이블 수정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083493" y="7680377"/>
            <a:ext cx="3766329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VIP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VPC의 라우팅 테이블 선택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대상: 피어링 연결 ID 설정</a:t>
            </a:r>
          </a:p>
        </p:txBody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1068354" y="3330909"/>
            <a:ext cx="0" cy="4771743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9298365" y="2986104"/>
            <a:ext cx="3539978" cy="689610"/>
            <a:chOff x="0" y="0"/>
            <a:chExt cx="2502741" cy="487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298365" y="5278313"/>
            <a:ext cx="3539978" cy="689610"/>
            <a:chOff x="0" y="0"/>
            <a:chExt cx="2502741" cy="487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298365" y="7570522"/>
            <a:ext cx="3539978" cy="689610"/>
            <a:chOff x="0" y="0"/>
            <a:chExt cx="2502741" cy="487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28700" y="2628839"/>
            <a:ext cx="7574983" cy="3920054"/>
          </a:xfrm>
          <a:custGeom>
            <a:avLst/>
            <a:gdLst/>
            <a:ahLst/>
            <a:cxnLst/>
            <a:rect r="r" b="b" t="t" l="l"/>
            <a:pathLst>
              <a:path h="3920054" w="7574983">
                <a:moveTo>
                  <a:pt x="0" y="0"/>
                </a:moveTo>
                <a:lnTo>
                  <a:pt x="7574983" y="0"/>
                </a:lnTo>
                <a:lnTo>
                  <a:pt x="7574983" y="3920054"/>
                </a:lnTo>
                <a:lnTo>
                  <a:pt x="0" y="39200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28700" y="6908761"/>
            <a:ext cx="7574983" cy="1780121"/>
          </a:xfrm>
          <a:custGeom>
            <a:avLst/>
            <a:gdLst/>
            <a:ahLst/>
            <a:cxnLst/>
            <a:rect r="r" b="b" t="t" l="l"/>
            <a:pathLst>
              <a:path h="1780121" w="7574983">
                <a:moveTo>
                  <a:pt x="0" y="0"/>
                </a:moveTo>
                <a:lnTo>
                  <a:pt x="7574983" y="0"/>
                </a:lnTo>
                <a:lnTo>
                  <a:pt x="7574983" y="1780121"/>
                </a:lnTo>
                <a:lnTo>
                  <a:pt x="0" y="17801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945902"/>
            <a:ext cx="1670292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5-18. 구현 및 검증 _ VPC 피어링 구성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345815" y="3132472"/>
            <a:ext cx="344507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REGULAR 라우팅 테이블 수정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083493" y="2938479"/>
            <a:ext cx="3766329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목적지: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VIP VPC CIDR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대상: 동일 피어링 ID 설정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345815" y="5212908"/>
            <a:ext cx="3445078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라우팅 설정 확인 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(REGULAR 측)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838343" y="5240213"/>
            <a:ext cx="5204507" cy="1062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99"/>
              </a:lnSpc>
              <a:spcBef>
                <a:spcPct val="0"/>
              </a:spcBef>
            </a:pPr>
            <a:r>
              <a:rPr lang="en-US" sz="1999" spc="-49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REGULAR 테이블에 VIP 경로 정상</a:t>
            </a:r>
            <a:r>
              <a:rPr lang="en-US" sz="1999" spc="-49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반영 확인</a:t>
            </a:r>
          </a:p>
          <a:p>
            <a:pPr algn="l" marL="0" indent="0" lvl="0">
              <a:lnSpc>
                <a:spcPts val="2799"/>
              </a:lnSpc>
              <a:spcBef>
                <a:spcPct val="0"/>
              </a:spcBef>
            </a:pPr>
            <a:r>
              <a:rPr lang="en-US" sz="1999" spc="-49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CIDR, 대상, 상태 정확히 표시되는지 검토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9345815" y="7680377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라우팅 설정 확인 (VIP 측)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838343" y="7378065"/>
            <a:ext cx="4959357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VIP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테이블에 REGULAR 경로 정상 반영 확인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양쪽 모두 경로 등록 완료되어야 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양방향 통신 가능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1068354" y="3330909"/>
            <a:ext cx="0" cy="4771743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9298365" y="2986104"/>
            <a:ext cx="3539978" cy="689610"/>
            <a:chOff x="0" y="0"/>
            <a:chExt cx="2502741" cy="487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298365" y="5278313"/>
            <a:ext cx="3539978" cy="689610"/>
            <a:chOff x="0" y="0"/>
            <a:chExt cx="2502741" cy="487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298365" y="7570522"/>
            <a:ext cx="3539978" cy="689610"/>
            <a:chOff x="0" y="0"/>
            <a:chExt cx="2502741" cy="487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 spc="-144">
                  <a:solidFill>
                    <a:srgbClr val="FFFFFF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대상 서비스 지정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28700" y="2186155"/>
            <a:ext cx="4807401" cy="6322176"/>
          </a:xfrm>
          <a:custGeom>
            <a:avLst/>
            <a:gdLst/>
            <a:ahLst/>
            <a:cxnLst/>
            <a:rect r="r" b="b" t="t" l="l"/>
            <a:pathLst>
              <a:path h="6322176" w="4807401">
                <a:moveTo>
                  <a:pt x="0" y="0"/>
                </a:moveTo>
                <a:lnTo>
                  <a:pt x="4807401" y="0"/>
                </a:lnTo>
                <a:lnTo>
                  <a:pt x="4807401" y="6322176"/>
                </a:lnTo>
                <a:lnTo>
                  <a:pt x="0" y="6322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769" r="0" b="-3708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945902"/>
            <a:ext cx="1670292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5-19. 구현 및 검증 _ 이벤트 브리지/람다 설정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45815" y="3095959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규칙 생성 시작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083493" y="2938479"/>
            <a:ext cx="4360899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EventBridge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콘솔 → ‘규칙 생성’ 클릭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규칙 이름/설명 입력, 이벤트 버스는 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기본(Default) 선택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9345815" y="5388168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이벤트 조건 정의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083493" y="5230688"/>
            <a:ext cx="3766329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이벤트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소스: EC2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이벤트 유형: EC2 상태 변경 등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3083493" y="7522897"/>
            <a:ext cx="3766329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대상: Amazon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SQS 선택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큐 직접 선택 또는 ARN 입력 가능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1068354" y="3330909"/>
            <a:ext cx="0" cy="4771743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9298365" y="2986104"/>
            <a:ext cx="3539978" cy="689610"/>
            <a:chOff x="0" y="0"/>
            <a:chExt cx="2502741" cy="487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298365" y="5278313"/>
            <a:ext cx="3539978" cy="689610"/>
            <a:chOff x="0" y="0"/>
            <a:chExt cx="2502741" cy="487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298365" y="7570522"/>
            <a:ext cx="3539978" cy="689610"/>
            <a:chOff x="0" y="0"/>
            <a:chExt cx="2502741" cy="487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852785" y="2378462"/>
            <a:ext cx="7983387" cy="4490655"/>
          </a:xfrm>
          <a:custGeom>
            <a:avLst/>
            <a:gdLst/>
            <a:ahLst/>
            <a:cxnLst/>
            <a:rect r="r" b="b" t="t" l="l"/>
            <a:pathLst>
              <a:path h="4490655" w="7983387">
                <a:moveTo>
                  <a:pt x="0" y="0"/>
                </a:moveTo>
                <a:lnTo>
                  <a:pt x="7983386" y="0"/>
                </a:lnTo>
                <a:lnTo>
                  <a:pt x="7983386" y="4490655"/>
                </a:lnTo>
                <a:lnTo>
                  <a:pt x="0" y="449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52785" y="7099370"/>
            <a:ext cx="7983387" cy="1257265"/>
          </a:xfrm>
          <a:custGeom>
            <a:avLst/>
            <a:gdLst/>
            <a:ahLst/>
            <a:cxnLst/>
            <a:rect r="r" b="b" t="t" l="l"/>
            <a:pathLst>
              <a:path h="1257265" w="7983387">
                <a:moveTo>
                  <a:pt x="0" y="0"/>
                </a:moveTo>
                <a:lnTo>
                  <a:pt x="7983386" y="0"/>
                </a:lnTo>
                <a:lnTo>
                  <a:pt x="7983386" y="1257265"/>
                </a:lnTo>
                <a:lnTo>
                  <a:pt x="0" y="12572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1559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945902"/>
            <a:ext cx="1670292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5-19. 구현 및 검증 _ 이벤트 브리지/람다 설정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345815" y="3095959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메시지 포맷 구성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083493" y="2938479"/>
            <a:ext cx="4360899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전체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이벤트 전달 또는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JSON 템플릿 기반 사용자 정의 메시지 전송 가능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9345815" y="5388168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IAM 권한 연결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083493" y="5230688"/>
            <a:ext cx="3766329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EventBridge가 SQS/Lambda를 실행할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수 있도록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IAM 역할 지정 또는 자동 생성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9345815" y="7680377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검토 및 생성 완료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083493" y="7406640"/>
            <a:ext cx="4175807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이벤트 소스, 대상, IAM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권한 확인 후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규칙 생성 → 자동 활성화됨, 목록에서 관리 가능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1068354" y="3330909"/>
            <a:ext cx="0" cy="4771743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9298365" y="2986104"/>
            <a:ext cx="3539978" cy="689610"/>
            <a:chOff x="0" y="0"/>
            <a:chExt cx="2502741" cy="487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298365" y="5278313"/>
            <a:ext cx="3539978" cy="689610"/>
            <a:chOff x="0" y="0"/>
            <a:chExt cx="2502741" cy="487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298365" y="7570522"/>
            <a:ext cx="3539978" cy="689610"/>
            <a:chOff x="0" y="0"/>
            <a:chExt cx="2502741" cy="487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28700" y="2405891"/>
            <a:ext cx="7566087" cy="1475387"/>
          </a:xfrm>
          <a:custGeom>
            <a:avLst/>
            <a:gdLst/>
            <a:ahLst/>
            <a:cxnLst/>
            <a:rect r="r" b="b" t="t" l="l"/>
            <a:pathLst>
              <a:path h="1475387" w="7566087">
                <a:moveTo>
                  <a:pt x="0" y="0"/>
                </a:moveTo>
                <a:lnTo>
                  <a:pt x="7566087" y="0"/>
                </a:lnTo>
                <a:lnTo>
                  <a:pt x="7566087" y="1475387"/>
                </a:lnTo>
                <a:lnTo>
                  <a:pt x="0" y="14753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95159" y="4233332"/>
            <a:ext cx="8355555" cy="1577111"/>
          </a:xfrm>
          <a:custGeom>
            <a:avLst/>
            <a:gdLst/>
            <a:ahLst/>
            <a:cxnLst/>
            <a:rect r="r" b="b" t="t" l="l"/>
            <a:pathLst>
              <a:path h="1577111" w="8355555">
                <a:moveTo>
                  <a:pt x="0" y="0"/>
                </a:moveTo>
                <a:lnTo>
                  <a:pt x="8355556" y="0"/>
                </a:lnTo>
                <a:lnTo>
                  <a:pt x="8355556" y="1577111"/>
                </a:lnTo>
                <a:lnTo>
                  <a:pt x="0" y="15771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95159" y="5851131"/>
            <a:ext cx="6437115" cy="2780476"/>
          </a:xfrm>
          <a:custGeom>
            <a:avLst/>
            <a:gdLst/>
            <a:ahLst/>
            <a:cxnLst/>
            <a:rect r="r" b="b" t="t" l="l"/>
            <a:pathLst>
              <a:path h="2780476" w="6437115">
                <a:moveTo>
                  <a:pt x="0" y="0"/>
                </a:moveTo>
                <a:lnTo>
                  <a:pt x="6437115" y="0"/>
                </a:lnTo>
                <a:lnTo>
                  <a:pt x="6437115" y="2780477"/>
                </a:lnTo>
                <a:lnTo>
                  <a:pt x="0" y="27804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792538" y="1019175"/>
            <a:ext cx="1670292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5-20. SQS 기반 오토스케일링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345815" y="3095959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FIFO 메시지 큐 생성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083493" y="2938479"/>
            <a:ext cx="3766329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예매 요청의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순서 보장을 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위해 FIFO 방식 선택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345815" y="5388168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CloudWatch 지표 연동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083493" y="5230688"/>
            <a:ext cx="3766329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CloudWatch에서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ApproximateNumberOf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MessagesVisible 지표 사용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345815" y="7680377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Auto Scaling 그룹 구성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083493" y="7522897"/>
            <a:ext cx="3766329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EC2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인스턴스들을 자동으로 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조절할 Auto Scaling 그룹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(regular-web-asg) 생성</a:t>
            </a:r>
          </a:p>
        </p:txBody>
      </p: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1068354" y="3330909"/>
            <a:ext cx="0" cy="4771743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9298365" y="2986104"/>
            <a:ext cx="3539978" cy="689610"/>
            <a:chOff x="0" y="0"/>
            <a:chExt cx="2502741" cy="487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298365" y="5278313"/>
            <a:ext cx="3539978" cy="689610"/>
            <a:chOff x="0" y="0"/>
            <a:chExt cx="2502741" cy="487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298365" y="7570522"/>
            <a:ext cx="3539978" cy="689610"/>
            <a:chOff x="0" y="0"/>
            <a:chExt cx="2502741" cy="487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792538" y="2554361"/>
            <a:ext cx="4085750" cy="2242707"/>
          </a:xfrm>
          <a:custGeom>
            <a:avLst/>
            <a:gdLst/>
            <a:ahLst/>
            <a:cxnLst/>
            <a:rect r="r" b="b" t="t" l="l"/>
            <a:pathLst>
              <a:path h="2242707" w="4085750">
                <a:moveTo>
                  <a:pt x="0" y="0"/>
                </a:moveTo>
                <a:lnTo>
                  <a:pt x="4085750" y="0"/>
                </a:lnTo>
                <a:lnTo>
                  <a:pt x="4085750" y="2242707"/>
                </a:lnTo>
                <a:lnTo>
                  <a:pt x="0" y="224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616" t="-108035" r="0" b="-697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835413" y="3908648"/>
            <a:ext cx="4918764" cy="2739331"/>
          </a:xfrm>
          <a:custGeom>
            <a:avLst/>
            <a:gdLst/>
            <a:ahLst/>
            <a:cxnLst/>
            <a:rect r="r" b="b" t="t" l="l"/>
            <a:pathLst>
              <a:path h="2739331" w="4918764">
                <a:moveTo>
                  <a:pt x="0" y="0"/>
                </a:moveTo>
                <a:lnTo>
                  <a:pt x="4918764" y="0"/>
                </a:lnTo>
                <a:lnTo>
                  <a:pt x="4918764" y="2739331"/>
                </a:lnTo>
                <a:lnTo>
                  <a:pt x="0" y="27393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835" r="0" b="-6185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28700" y="6322449"/>
            <a:ext cx="5804994" cy="2496148"/>
          </a:xfrm>
          <a:custGeom>
            <a:avLst/>
            <a:gdLst/>
            <a:ahLst/>
            <a:cxnLst/>
            <a:rect r="r" b="b" t="t" l="l"/>
            <a:pathLst>
              <a:path h="2496148" w="5804994">
                <a:moveTo>
                  <a:pt x="0" y="0"/>
                </a:moveTo>
                <a:lnTo>
                  <a:pt x="5804994" y="0"/>
                </a:lnTo>
                <a:lnTo>
                  <a:pt x="5804994" y="2496147"/>
                </a:lnTo>
                <a:lnTo>
                  <a:pt x="0" y="24961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792538" y="1019175"/>
            <a:ext cx="1670292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5-20. SQS 기반 오토스케일링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345815" y="3158507"/>
            <a:ext cx="3445078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SQS → Auto Scaling 정책 연동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083493" y="2938479"/>
            <a:ext cx="3223844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평균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메시지 수가 5 이상이면 인스턴스 자동 증가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345815" y="5388168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확장 트리거 확인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083493" y="5230688"/>
            <a:ext cx="4175807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CloudWatch 경보 발생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후 인스턴스가 자동으로 추가됨을 확인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345815" y="7680377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감소 트리거 및 축소 검증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083493" y="7522897"/>
            <a:ext cx="3766329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토론하고 싶은 내용을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간략하게 입력하세요.</a:t>
            </a:r>
          </a:p>
        </p:txBody>
      </p:sp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84950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1068354" y="3330909"/>
            <a:ext cx="0" cy="4771743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9298365" y="2986104"/>
            <a:ext cx="3539978" cy="689610"/>
            <a:chOff x="0" y="0"/>
            <a:chExt cx="2502741" cy="487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298365" y="5278313"/>
            <a:ext cx="3539978" cy="689610"/>
            <a:chOff x="0" y="0"/>
            <a:chExt cx="2502741" cy="487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298365" y="7570522"/>
            <a:ext cx="3539978" cy="689610"/>
            <a:chOff x="0" y="0"/>
            <a:chExt cx="2502741" cy="487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847747" y="2226869"/>
            <a:ext cx="6421793" cy="2621028"/>
          </a:xfrm>
          <a:custGeom>
            <a:avLst/>
            <a:gdLst/>
            <a:ahLst/>
            <a:cxnLst/>
            <a:rect r="r" b="b" t="t" l="l"/>
            <a:pathLst>
              <a:path h="2621028" w="6421793">
                <a:moveTo>
                  <a:pt x="0" y="0"/>
                </a:moveTo>
                <a:lnTo>
                  <a:pt x="6421793" y="0"/>
                </a:lnTo>
                <a:lnTo>
                  <a:pt x="6421793" y="2621028"/>
                </a:lnTo>
                <a:lnTo>
                  <a:pt x="0" y="26210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068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28700" y="4847897"/>
            <a:ext cx="4338671" cy="3883110"/>
          </a:xfrm>
          <a:custGeom>
            <a:avLst/>
            <a:gdLst/>
            <a:ahLst/>
            <a:cxnLst/>
            <a:rect r="r" b="b" t="t" l="l"/>
            <a:pathLst>
              <a:path h="3883110" w="4338671">
                <a:moveTo>
                  <a:pt x="0" y="0"/>
                </a:moveTo>
                <a:lnTo>
                  <a:pt x="4338671" y="0"/>
                </a:lnTo>
                <a:lnTo>
                  <a:pt x="4338671" y="3883110"/>
                </a:lnTo>
                <a:lnTo>
                  <a:pt x="0" y="38831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876322" y="940187"/>
            <a:ext cx="16883878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5-21. 구현 및 검증 _ DMS 마이그레이션 구성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345815" y="3095959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포트 포워딩 구성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083493" y="2742991"/>
            <a:ext cx="4648132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공유기에서 외부 포트 3306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→ 내부 IP 192.168.219.104:3306으로 포워딩 설정 → 외부에서 온프레미스 DB 접근 가능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345815" y="5388168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복제 인스턴스 구성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083493" y="5095875"/>
            <a:ext cx="3989293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dms-replication-instance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생성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VPC: lumiticketing-vip-vpc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AZ: ap-northeast-2c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9345815" y="7680377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 소스 엔드포인트 설정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083493" y="7206615"/>
            <a:ext cx="3766329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엔드포인트 주소: 116.37.78.146:3306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온프레미스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MySQL 접근용. 포워딩을 통해 연결됨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1068354" y="3330909"/>
            <a:ext cx="0" cy="4771743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9298365" y="2986104"/>
            <a:ext cx="3539978" cy="689610"/>
            <a:chOff x="0" y="0"/>
            <a:chExt cx="2502741" cy="487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298365" y="5278313"/>
            <a:ext cx="3539978" cy="689610"/>
            <a:chOff x="0" y="0"/>
            <a:chExt cx="2502741" cy="487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298365" y="7570522"/>
            <a:ext cx="3539978" cy="689610"/>
            <a:chOff x="0" y="0"/>
            <a:chExt cx="2502741" cy="487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28700" y="2986104"/>
            <a:ext cx="7503778" cy="1932223"/>
          </a:xfrm>
          <a:custGeom>
            <a:avLst/>
            <a:gdLst/>
            <a:ahLst/>
            <a:cxnLst/>
            <a:rect r="r" b="b" t="t" l="l"/>
            <a:pathLst>
              <a:path h="1932223" w="7503778">
                <a:moveTo>
                  <a:pt x="0" y="0"/>
                </a:moveTo>
                <a:lnTo>
                  <a:pt x="7503778" y="0"/>
                </a:lnTo>
                <a:lnTo>
                  <a:pt x="7503778" y="1932223"/>
                </a:lnTo>
                <a:lnTo>
                  <a:pt x="0" y="19322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19150" y="6063269"/>
            <a:ext cx="7322877" cy="2196863"/>
          </a:xfrm>
          <a:custGeom>
            <a:avLst/>
            <a:gdLst/>
            <a:ahLst/>
            <a:cxnLst/>
            <a:rect r="r" b="b" t="t" l="l"/>
            <a:pathLst>
              <a:path h="2196863" w="7322877">
                <a:moveTo>
                  <a:pt x="0" y="0"/>
                </a:moveTo>
                <a:lnTo>
                  <a:pt x="7322878" y="0"/>
                </a:lnTo>
                <a:lnTo>
                  <a:pt x="7322878" y="2196864"/>
                </a:lnTo>
                <a:lnTo>
                  <a:pt x="0" y="21968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792538" y="940187"/>
            <a:ext cx="16939087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5-21. 구현 및 검증 _ DMS 마이그레이션 구성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345815" y="3095959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대상 엔드포인트 설정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083493" y="2742991"/>
            <a:ext cx="4648132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대상: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Aurora MySQL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DMS 보안 그룹이 Aurora 보안 그룹에서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허용되어야 함 (SG 설정 필수)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9345815" y="5388168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마이그레이션 테스크 구성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083493" y="5230688"/>
            <a:ext cx="4459994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복제 인스턴스 +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소스 + 대상 +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테이블 매핑 + 이관 방식 설정.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실시간 또는 일괄 마이그레이션 선택 가능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9345815" y="7680377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데이터 전송 및 변환 처리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083493" y="7206615"/>
            <a:ext cx="3766329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데이터 읽기 → 포맷 변환 → </a:t>
            </a:r>
          </a:p>
          <a:p>
            <a:pPr algn="l">
              <a:lnSpc>
                <a:spcPts val="2939"/>
              </a:lnSpc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대상 Aurora로 적재.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무중단 이관, 정합성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유지, 형식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자동 변환 등 처리됨.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1068354" y="3330909"/>
            <a:ext cx="0" cy="4771743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9298365" y="2986104"/>
            <a:ext cx="3539978" cy="689610"/>
            <a:chOff x="0" y="0"/>
            <a:chExt cx="2502741" cy="487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298365" y="5278313"/>
            <a:ext cx="3539978" cy="689610"/>
            <a:chOff x="0" y="0"/>
            <a:chExt cx="2502741" cy="487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298365" y="7570522"/>
            <a:ext cx="3539978" cy="689610"/>
            <a:chOff x="0" y="0"/>
            <a:chExt cx="2502741" cy="487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28700" y="2378462"/>
            <a:ext cx="5589081" cy="3203517"/>
          </a:xfrm>
          <a:custGeom>
            <a:avLst/>
            <a:gdLst/>
            <a:ahLst/>
            <a:cxnLst/>
            <a:rect r="r" b="b" t="t" l="l"/>
            <a:pathLst>
              <a:path h="3203517" w="5589081">
                <a:moveTo>
                  <a:pt x="0" y="0"/>
                </a:moveTo>
                <a:lnTo>
                  <a:pt x="5589081" y="0"/>
                </a:lnTo>
                <a:lnTo>
                  <a:pt x="5589081" y="3203516"/>
                </a:lnTo>
                <a:lnTo>
                  <a:pt x="0" y="32035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265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435013" y="4577506"/>
            <a:ext cx="6275880" cy="2416214"/>
          </a:xfrm>
          <a:custGeom>
            <a:avLst/>
            <a:gdLst/>
            <a:ahLst/>
            <a:cxnLst/>
            <a:rect r="r" b="b" t="t" l="l"/>
            <a:pathLst>
              <a:path h="2416214" w="6275880">
                <a:moveTo>
                  <a:pt x="0" y="0"/>
                </a:moveTo>
                <a:lnTo>
                  <a:pt x="6275880" y="0"/>
                </a:lnTo>
                <a:lnTo>
                  <a:pt x="6275880" y="2416214"/>
                </a:lnTo>
                <a:lnTo>
                  <a:pt x="0" y="2416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28700" y="5962978"/>
            <a:ext cx="4151095" cy="2781234"/>
          </a:xfrm>
          <a:custGeom>
            <a:avLst/>
            <a:gdLst/>
            <a:ahLst/>
            <a:cxnLst/>
            <a:rect r="r" b="b" t="t" l="l"/>
            <a:pathLst>
              <a:path h="2781234" w="4151095">
                <a:moveTo>
                  <a:pt x="0" y="0"/>
                </a:moveTo>
                <a:lnTo>
                  <a:pt x="4151095" y="0"/>
                </a:lnTo>
                <a:lnTo>
                  <a:pt x="4151095" y="2781234"/>
                </a:lnTo>
                <a:lnTo>
                  <a:pt x="0" y="27812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28700" y="945902"/>
            <a:ext cx="1670292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5-22. 구현 및 검증 _CI/CD 자동화 배포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345815" y="3132472"/>
            <a:ext cx="344507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EC2 인스턴스에 IAM Role 부여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083493" y="2938479"/>
            <a:ext cx="3766329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CodeDeploy에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접근 가능한 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IAM Role을 연결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345815" y="5393319"/>
            <a:ext cx="3445078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CodeDeploy용 서비스 역할 생성</a:t>
            </a:r>
          </a:p>
          <a:p>
            <a:pPr algn="ctr">
              <a:lnSpc>
                <a:spcPts val="2660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3083493" y="5230688"/>
            <a:ext cx="3766329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CodeDeploy 서비스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자체에 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부여할 IAM Role을 별도로 생성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345815" y="7461302"/>
            <a:ext cx="3445078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CodeDeploy Agent 설치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083493" y="7522897"/>
            <a:ext cx="3766329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배포 대상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EC2 인스턴스에 CodeDeploy 에이전트(CodeDeploy-agent) 를 설치</a:t>
            </a:r>
          </a:p>
        </p:txBody>
      </p:sp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1068354" y="3330909"/>
            <a:ext cx="0" cy="4771743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9298365" y="2986104"/>
            <a:ext cx="3539978" cy="689610"/>
            <a:chOff x="0" y="0"/>
            <a:chExt cx="2502741" cy="487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298365" y="5278313"/>
            <a:ext cx="3539978" cy="689610"/>
            <a:chOff x="0" y="0"/>
            <a:chExt cx="2502741" cy="487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298365" y="7570522"/>
            <a:ext cx="3539978" cy="689610"/>
            <a:chOff x="0" y="0"/>
            <a:chExt cx="2502741" cy="487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865338" y="2371615"/>
            <a:ext cx="5804994" cy="2771885"/>
          </a:xfrm>
          <a:custGeom>
            <a:avLst/>
            <a:gdLst/>
            <a:ahLst/>
            <a:cxnLst/>
            <a:rect r="r" b="b" t="t" l="l"/>
            <a:pathLst>
              <a:path h="2771885" w="5804994">
                <a:moveTo>
                  <a:pt x="0" y="0"/>
                </a:moveTo>
                <a:lnTo>
                  <a:pt x="5804995" y="0"/>
                </a:lnTo>
                <a:lnTo>
                  <a:pt x="5804995" y="2771885"/>
                </a:lnTo>
                <a:lnTo>
                  <a:pt x="0" y="27718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766240" y="2371615"/>
            <a:ext cx="4284475" cy="2393501"/>
          </a:xfrm>
          <a:custGeom>
            <a:avLst/>
            <a:gdLst/>
            <a:ahLst/>
            <a:cxnLst/>
            <a:rect r="r" b="b" t="t" l="l"/>
            <a:pathLst>
              <a:path h="2393501" w="4284475">
                <a:moveTo>
                  <a:pt x="0" y="0"/>
                </a:moveTo>
                <a:lnTo>
                  <a:pt x="4284475" y="0"/>
                </a:lnTo>
                <a:lnTo>
                  <a:pt x="4284475" y="2393501"/>
                </a:lnTo>
                <a:lnTo>
                  <a:pt x="0" y="23935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739" t="0" r="-17586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28700" y="5453128"/>
            <a:ext cx="3130802" cy="3178479"/>
          </a:xfrm>
          <a:custGeom>
            <a:avLst/>
            <a:gdLst/>
            <a:ahLst/>
            <a:cxnLst/>
            <a:rect r="r" b="b" t="t" l="l"/>
            <a:pathLst>
              <a:path h="3178479" w="3130802">
                <a:moveTo>
                  <a:pt x="0" y="0"/>
                </a:moveTo>
                <a:lnTo>
                  <a:pt x="3130802" y="0"/>
                </a:lnTo>
                <a:lnTo>
                  <a:pt x="3130802" y="3178480"/>
                </a:lnTo>
                <a:lnTo>
                  <a:pt x="0" y="31784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577204" y="5466595"/>
            <a:ext cx="4662547" cy="1500002"/>
          </a:xfrm>
          <a:custGeom>
            <a:avLst/>
            <a:gdLst/>
            <a:ahLst/>
            <a:cxnLst/>
            <a:rect r="r" b="b" t="t" l="l"/>
            <a:pathLst>
              <a:path h="1500002" w="4662547">
                <a:moveTo>
                  <a:pt x="0" y="0"/>
                </a:moveTo>
                <a:lnTo>
                  <a:pt x="4662547" y="0"/>
                </a:lnTo>
                <a:lnTo>
                  <a:pt x="4662547" y="1500002"/>
                </a:lnTo>
                <a:lnTo>
                  <a:pt x="0" y="15000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003" t="0" r="-10329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28700" y="945902"/>
            <a:ext cx="1670292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5-22. 구현 및 검증 _CI/CD 자동화 배포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345815" y="2956259"/>
            <a:ext cx="3445078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CodeDeploy 애플리케이션 및 배포 그룹 생성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083493" y="2938479"/>
            <a:ext cx="3766329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배포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애플리케이션을 생성하고,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배포 그룹을 설정하여 EC2 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인스턴스와 연결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9345815" y="5226631"/>
            <a:ext cx="3445078" cy="9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GitHub Actions Workflow(main.yml) 작성</a:t>
            </a:r>
          </a:p>
          <a:p>
            <a:pPr algn="ctr">
              <a:lnSpc>
                <a:spcPts val="2660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3083493" y="5230688"/>
            <a:ext cx="3766329" cy="222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push 이벤트 발생 시 자동으로</a:t>
            </a:r>
          </a:p>
          <a:p>
            <a:pPr algn="l">
              <a:lnSpc>
                <a:spcPts val="2939"/>
              </a:lnSpc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WAR 파일 빌드</a:t>
            </a:r>
          </a:p>
          <a:p>
            <a:pPr algn="l">
              <a:lnSpc>
                <a:spcPts val="2939"/>
              </a:lnSpc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S3에 업로드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CodeDeploy를 통해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EC2에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배포되도록 구성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9345815" y="7708635"/>
            <a:ext cx="3445078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실제 배포 및 결과 확인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083493" y="7522897"/>
            <a:ext cx="3766329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GitHub에 코드 푸시 → 자동 배포 트리거 →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EC2 인스턴스에 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변경사항 적용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2964377"/>
            <a:ext cx="6363159" cy="4845726"/>
          </a:xfrm>
          <a:custGeom>
            <a:avLst/>
            <a:gdLst/>
            <a:ahLst/>
            <a:cxnLst/>
            <a:rect r="r" b="b" t="t" l="l"/>
            <a:pathLst>
              <a:path h="4845726" w="6363159">
                <a:moveTo>
                  <a:pt x="0" y="0"/>
                </a:moveTo>
                <a:lnTo>
                  <a:pt x="6363159" y="0"/>
                </a:lnTo>
                <a:lnTo>
                  <a:pt x="6363159" y="4845726"/>
                </a:lnTo>
                <a:lnTo>
                  <a:pt x="0" y="4845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391946" y="3169725"/>
            <a:ext cx="3552927" cy="3614080"/>
          </a:xfrm>
          <a:custGeom>
            <a:avLst/>
            <a:gdLst/>
            <a:ahLst/>
            <a:cxnLst/>
            <a:rect r="r" b="b" t="t" l="l"/>
            <a:pathLst>
              <a:path h="3614080" w="3552927">
                <a:moveTo>
                  <a:pt x="0" y="0"/>
                </a:moveTo>
                <a:lnTo>
                  <a:pt x="3552927" y="0"/>
                </a:lnTo>
                <a:lnTo>
                  <a:pt x="3552927" y="3614080"/>
                </a:lnTo>
                <a:lnTo>
                  <a:pt x="0" y="3614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03442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024812" y="3169725"/>
            <a:ext cx="3305073" cy="3200893"/>
          </a:xfrm>
          <a:custGeom>
            <a:avLst/>
            <a:gdLst/>
            <a:ahLst/>
            <a:cxnLst/>
            <a:rect r="r" b="b" t="t" l="l"/>
            <a:pathLst>
              <a:path h="3200893" w="3305073">
                <a:moveTo>
                  <a:pt x="0" y="0"/>
                </a:moveTo>
                <a:lnTo>
                  <a:pt x="3305074" y="0"/>
                </a:lnTo>
                <a:lnTo>
                  <a:pt x="3305074" y="3200892"/>
                </a:lnTo>
                <a:lnTo>
                  <a:pt x="0" y="32008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0846" t="-3691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617667" y="3761653"/>
            <a:ext cx="2017035" cy="2017035"/>
          </a:xfrm>
          <a:custGeom>
            <a:avLst/>
            <a:gdLst/>
            <a:ahLst/>
            <a:cxnLst/>
            <a:rect r="r" b="b" t="t" l="l"/>
            <a:pathLst>
              <a:path h="2017035" w="2017035">
                <a:moveTo>
                  <a:pt x="0" y="0"/>
                </a:moveTo>
                <a:lnTo>
                  <a:pt x="2017036" y="0"/>
                </a:lnTo>
                <a:lnTo>
                  <a:pt x="2017036" y="2017036"/>
                </a:lnTo>
                <a:lnTo>
                  <a:pt x="0" y="20170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945902"/>
            <a:ext cx="12363246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2 . 사업 개요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hello@reallygreatsite.com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1068354" y="3330909"/>
            <a:ext cx="0" cy="4771743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9298365" y="2986104"/>
            <a:ext cx="3539978" cy="689610"/>
            <a:chOff x="0" y="0"/>
            <a:chExt cx="2502741" cy="487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298365" y="5278313"/>
            <a:ext cx="3539978" cy="689610"/>
            <a:chOff x="0" y="0"/>
            <a:chExt cx="2502741" cy="487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298365" y="7570522"/>
            <a:ext cx="3539978" cy="689610"/>
            <a:chOff x="0" y="0"/>
            <a:chExt cx="2502741" cy="487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19703" y="2378462"/>
            <a:ext cx="4826819" cy="2899852"/>
          </a:xfrm>
          <a:custGeom>
            <a:avLst/>
            <a:gdLst/>
            <a:ahLst/>
            <a:cxnLst/>
            <a:rect r="r" b="b" t="t" l="l"/>
            <a:pathLst>
              <a:path h="2899852" w="4826819">
                <a:moveTo>
                  <a:pt x="0" y="0"/>
                </a:moveTo>
                <a:lnTo>
                  <a:pt x="4826819" y="0"/>
                </a:lnTo>
                <a:lnTo>
                  <a:pt x="4826819" y="2899851"/>
                </a:lnTo>
                <a:lnTo>
                  <a:pt x="0" y="28998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6531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031997" y="4790944"/>
            <a:ext cx="6971093" cy="1664349"/>
          </a:xfrm>
          <a:custGeom>
            <a:avLst/>
            <a:gdLst/>
            <a:ahLst/>
            <a:cxnLst/>
            <a:rect r="r" b="b" t="t" l="l"/>
            <a:pathLst>
              <a:path h="1664349" w="6971093">
                <a:moveTo>
                  <a:pt x="0" y="0"/>
                </a:moveTo>
                <a:lnTo>
                  <a:pt x="6971093" y="0"/>
                </a:lnTo>
                <a:lnTo>
                  <a:pt x="6971093" y="1664349"/>
                </a:lnTo>
                <a:lnTo>
                  <a:pt x="0" y="16643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400150" y="5810443"/>
            <a:ext cx="4602940" cy="2925523"/>
          </a:xfrm>
          <a:custGeom>
            <a:avLst/>
            <a:gdLst/>
            <a:ahLst/>
            <a:cxnLst/>
            <a:rect r="r" b="b" t="t" l="l"/>
            <a:pathLst>
              <a:path h="2925523" w="4602940">
                <a:moveTo>
                  <a:pt x="0" y="0"/>
                </a:moveTo>
                <a:lnTo>
                  <a:pt x="4602940" y="0"/>
                </a:lnTo>
                <a:lnTo>
                  <a:pt x="4602940" y="2925524"/>
                </a:lnTo>
                <a:lnTo>
                  <a:pt x="0" y="29255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2434" t="0" r="-36489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28700" y="945902"/>
            <a:ext cx="1670292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5-23. 구현 및 검증 _SES 서비스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345815" y="3095959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SES 시작 및 이메일 인증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083493" y="2938479"/>
            <a:ext cx="3766329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자격증명을 신청하고 등록한 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이메일에 자격증명을 받는다.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345815" y="5388168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 IAM 사용자 권한 구성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083493" y="5230688"/>
            <a:ext cx="3766329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SES 액세스키를 사용하는 계정에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SES 접근 권한 추가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345815" y="7461302"/>
            <a:ext cx="3445078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메일 템플릿(mail.html) 작성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083493" y="7522897"/>
            <a:ext cx="376632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실제 메일 본문 작성</a:t>
            </a:r>
          </a:p>
        </p:txBody>
      </p:sp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1068354" y="3330909"/>
            <a:ext cx="0" cy="4771743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9298365" y="2986104"/>
            <a:ext cx="3539978" cy="689610"/>
            <a:chOff x="0" y="0"/>
            <a:chExt cx="2502741" cy="487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298365" y="5278313"/>
            <a:ext cx="3539978" cy="689610"/>
            <a:chOff x="0" y="0"/>
            <a:chExt cx="2502741" cy="487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298365" y="7570522"/>
            <a:ext cx="3539978" cy="689610"/>
            <a:chOff x="0" y="0"/>
            <a:chExt cx="2502741" cy="487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3124612" y="4875498"/>
            <a:ext cx="5926102" cy="3844559"/>
          </a:xfrm>
          <a:custGeom>
            <a:avLst/>
            <a:gdLst/>
            <a:ahLst/>
            <a:cxnLst/>
            <a:rect r="r" b="b" t="t" l="l"/>
            <a:pathLst>
              <a:path h="3844559" w="5926102">
                <a:moveTo>
                  <a:pt x="0" y="0"/>
                </a:moveTo>
                <a:lnTo>
                  <a:pt x="5926103" y="0"/>
                </a:lnTo>
                <a:lnTo>
                  <a:pt x="5926103" y="3844559"/>
                </a:lnTo>
                <a:lnTo>
                  <a:pt x="0" y="38445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69286" y="2345505"/>
            <a:ext cx="5801046" cy="3538638"/>
          </a:xfrm>
          <a:custGeom>
            <a:avLst/>
            <a:gdLst/>
            <a:ahLst/>
            <a:cxnLst/>
            <a:rect r="r" b="b" t="t" l="l"/>
            <a:pathLst>
              <a:path h="3538638" w="5801046">
                <a:moveTo>
                  <a:pt x="0" y="0"/>
                </a:moveTo>
                <a:lnTo>
                  <a:pt x="5801047" y="0"/>
                </a:lnTo>
                <a:lnTo>
                  <a:pt x="5801047" y="3538638"/>
                </a:lnTo>
                <a:lnTo>
                  <a:pt x="0" y="3538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945902"/>
            <a:ext cx="1670292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5-23. 구현 및 검증 _SES 서비스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345815" y="3132472"/>
            <a:ext cx="344507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Java 프로젝트에 의존성 추가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083493" y="2938479"/>
            <a:ext cx="3766329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jakarta.mail 등의 메일 작성용 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의존성 추가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9345815" y="5424681"/>
            <a:ext cx="344507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예매 후 메일 발송 로직 구현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083493" y="5230688"/>
            <a:ext cx="3766329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예매 처리 완료 시점에 EmailService에서 mail.html을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불러와 사용자 이메일로 전송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345815" y="7742925"/>
            <a:ext cx="3445078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실제 메일 발송 테스트 및 결과 확인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083493" y="7522897"/>
            <a:ext cx="3766329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예매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후 GitHub 푸시 → 자동 배포 → 사이트에서 예매 시도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실제 메일이 정상적으로 전송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1068354" y="3330909"/>
            <a:ext cx="0" cy="4771743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9298365" y="2986104"/>
            <a:ext cx="3539978" cy="689610"/>
            <a:chOff x="0" y="0"/>
            <a:chExt cx="2502741" cy="487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298365" y="5278313"/>
            <a:ext cx="3539978" cy="689610"/>
            <a:chOff x="0" y="0"/>
            <a:chExt cx="2502741" cy="487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298365" y="7570522"/>
            <a:ext cx="3539978" cy="689610"/>
            <a:chOff x="0" y="0"/>
            <a:chExt cx="2502741" cy="487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28700" y="2463310"/>
            <a:ext cx="8115300" cy="3834479"/>
          </a:xfrm>
          <a:custGeom>
            <a:avLst/>
            <a:gdLst/>
            <a:ahLst/>
            <a:cxnLst/>
            <a:rect r="r" b="b" t="t" l="l"/>
            <a:pathLst>
              <a:path h="3834479" w="8115300">
                <a:moveTo>
                  <a:pt x="0" y="0"/>
                </a:moveTo>
                <a:lnTo>
                  <a:pt x="8115300" y="0"/>
                </a:lnTo>
                <a:lnTo>
                  <a:pt x="8115300" y="3834480"/>
                </a:lnTo>
                <a:lnTo>
                  <a:pt x="0" y="38344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28700" y="6494754"/>
            <a:ext cx="8115300" cy="2163053"/>
          </a:xfrm>
          <a:custGeom>
            <a:avLst/>
            <a:gdLst/>
            <a:ahLst/>
            <a:cxnLst/>
            <a:rect r="r" b="b" t="t" l="l"/>
            <a:pathLst>
              <a:path h="2163053" w="8115300">
                <a:moveTo>
                  <a:pt x="0" y="0"/>
                </a:moveTo>
                <a:lnTo>
                  <a:pt x="8115300" y="0"/>
                </a:lnTo>
                <a:lnTo>
                  <a:pt x="8115300" y="2163054"/>
                </a:lnTo>
                <a:lnTo>
                  <a:pt x="0" y="21630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83" r="0" b="-883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945902"/>
            <a:ext cx="1670292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5-24. 구현 및 검증 _AI Personalize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345815" y="3095959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추천 결과 처리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083493" y="2938479"/>
            <a:ext cx="4360899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API로 받은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콘서트 ID 기반으로 추천 리스트 구성 → 1개 선택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345815" y="5388168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 콘서트 이미지 매핑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083493" y="5230688"/>
            <a:ext cx="3766329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추천된 콘서트 ID와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S3 내 이미지 경로를 매핑하여 JSP에서 출력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345815" y="7680377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 프론트엔드 출력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083493" y="7406640"/>
            <a:ext cx="4175807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'당신의 추천 콘서트' 문구와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함께 JSP 화면에 배너 이미지 표시</a:t>
            </a:r>
          </a:p>
        </p:txBody>
      </p:sp>
    </p:spTree>
  </p:cSld>
  <p:clrMapOvr>
    <a:masterClrMapping/>
  </p:clrMapOvr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1068354" y="3330909"/>
            <a:ext cx="0" cy="4771743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9298365" y="2986104"/>
            <a:ext cx="3539978" cy="689610"/>
            <a:chOff x="0" y="0"/>
            <a:chExt cx="2502741" cy="487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298365" y="5278313"/>
            <a:ext cx="3539978" cy="689610"/>
            <a:chOff x="0" y="0"/>
            <a:chExt cx="2502741" cy="487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298365" y="7570522"/>
            <a:ext cx="3539978" cy="689610"/>
            <a:chOff x="0" y="0"/>
            <a:chExt cx="2502741" cy="487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502741" cy="487550"/>
            </a:xfrm>
            <a:custGeom>
              <a:avLst/>
              <a:gdLst/>
              <a:ahLst/>
              <a:cxnLst/>
              <a:rect r="r" b="b" t="t" l="l"/>
              <a:pathLst>
                <a:path h="487550" w="2502741">
                  <a:moveTo>
                    <a:pt x="2299541" y="0"/>
                  </a:moveTo>
                  <a:cubicBezTo>
                    <a:pt x="2411765" y="0"/>
                    <a:pt x="2502741" y="109142"/>
                    <a:pt x="2502741" y="243775"/>
                  </a:cubicBezTo>
                  <a:cubicBezTo>
                    <a:pt x="2502741" y="378408"/>
                    <a:pt x="2411765" y="487550"/>
                    <a:pt x="2299541" y="487550"/>
                  </a:cubicBezTo>
                  <a:lnTo>
                    <a:pt x="203200" y="487550"/>
                  </a:lnTo>
                  <a:cubicBezTo>
                    <a:pt x="90976" y="487550"/>
                    <a:pt x="0" y="378408"/>
                    <a:pt x="0" y="243775"/>
                  </a:cubicBezTo>
                  <a:cubicBezTo>
                    <a:pt x="0" y="1091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502741" cy="53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819908" y="2477762"/>
            <a:ext cx="7963445" cy="1682278"/>
          </a:xfrm>
          <a:custGeom>
            <a:avLst/>
            <a:gdLst/>
            <a:ahLst/>
            <a:cxnLst/>
            <a:rect r="r" b="b" t="t" l="l"/>
            <a:pathLst>
              <a:path h="1682278" w="7963445">
                <a:moveTo>
                  <a:pt x="0" y="0"/>
                </a:moveTo>
                <a:lnTo>
                  <a:pt x="7963444" y="0"/>
                </a:lnTo>
                <a:lnTo>
                  <a:pt x="7963444" y="1682278"/>
                </a:lnTo>
                <a:lnTo>
                  <a:pt x="0" y="16822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19908" y="4341015"/>
            <a:ext cx="7477768" cy="1990956"/>
          </a:xfrm>
          <a:custGeom>
            <a:avLst/>
            <a:gdLst/>
            <a:ahLst/>
            <a:cxnLst/>
            <a:rect r="r" b="b" t="t" l="l"/>
            <a:pathLst>
              <a:path h="1990956" w="7477768">
                <a:moveTo>
                  <a:pt x="0" y="0"/>
                </a:moveTo>
                <a:lnTo>
                  <a:pt x="7477767" y="0"/>
                </a:lnTo>
                <a:lnTo>
                  <a:pt x="7477767" y="1990955"/>
                </a:lnTo>
                <a:lnTo>
                  <a:pt x="0" y="19909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945902"/>
            <a:ext cx="1670292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5-24. 구현 및 검증 _AI Personalize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345815" y="3095959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데이터 수집 및 등록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083493" y="2938479"/>
            <a:ext cx="4360899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user_id,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item_id, event_type, timestamp 포함된 interactions.csv를 S3에 업로드 후 Personalize에 등록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345815" y="5388168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솔루션 및 캠페인 생성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083493" y="5230688"/>
            <a:ext cx="3766329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aws-user-personalization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레시피 기반 솔루션 구성,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345815" y="7680377"/>
            <a:ext cx="34450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API 호출 및 IAM 설정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083493" y="7406640"/>
            <a:ext cx="4175807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GetRecommendations API 호출을 위한 IAM</a:t>
            </a: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정책 구성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pc="-52" strike="noStrike" u="none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(personalize:GetRecommendations 권한 포함)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276571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780946" y="2378462"/>
            <a:ext cx="12262788" cy="2130659"/>
          </a:xfrm>
          <a:custGeom>
            <a:avLst/>
            <a:gdLst/>
            <a:ahLst/>
            <a:cxnLst/>
            <a:rect r="r" b="b" t="t" l="l"/>
            <a:pathLst>
              <a:path h="2130659" w="12262788">
                <a:moveTo>
                  <a:pt x="0" y="0"/>
                </a:moveTo>
                <a:lnTo>
                  <a:pt x="12262788" y="0"/>
                </a:lnTo>
                <a:lnTo>
                  <a:pt x="12262788" y="2130659"/>
                </a:lnTo>
                <a:lnTo>
                  <a:pt x="0" y="21306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80946" y="4882402"/>
            <a:ext cx="6489835" cy="3926350"/>
          </a:xfrm>
          <a:custGeom>
            <a:avLst/>
            <a:gdLst/>
            <a:ahLst/>
            <a:cxnLst/>
            <a:rect r="r" b="b" t="t" l="l"/>
            <a:pathLst>
              <a:path h="3926350" w="6489835">
                <a:moveTo>
                  <a:pt x="0" y="0"/>
                </a:moveTo>
                <a:lnTo>
                  <a:pt x="6489835" y="0"/>
                </a:lnTo>
                <a:lnTo>
                  <a:pt x="6489835" y="3926350"/>
                </a:lnTo>
                <a:lnTo>
                  <a:pt x="0" y="3926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636790" y="5018311"/>
            <a:ext cx="8622510" cy="3790441"/>
          </a:xfrm>
          <a:custGeom>
            <a:avLst/>
            <a:gdLst/>
            <a:ahLst/>
            <a:cxnLst/>
            <a:rect r="r" b="b" t="t" l="l"/>
            <a:pathLst>
              <a:path h="3790441" w="8622510">
                <a:moveTo>
                  <a:pt x="0" y="0"/>
                </a:moveTo>
                <a:lnTo>
                  <a:pt x="8622510" y="0"/>
                </a:lnTo>
                <a:lnTo>
                  <a:pt x="8622510" y="3790441"/>
                </a:lnTo>
                <a:lnTo>
                  <a:pt x="0" y="37904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935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945902"/>
            <a:ext cx="1670292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5-24. 구현 및 검증 _AI Personalize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</p:spTree>
  </p:cSld>
  <p:clrMapOvr>
    <a:masterClrMapping/>
  </p:clrMapOvr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276571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438870" y="2890838"/>
            <a:ext cx="9714776" cy="5464562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945902"/>
            <a:ext cx="1670292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5-25. 웹 사이트 구현 검증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176612" y="6145479"/>
            <a:ext cx="3835554" cy="2652111"/>
            <a:chOff x="0" y="0"/>
            <a:chExt cx="1082596" cy="74856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82596" cy="748566"/>
            </a:xfrm>
            <a:custGeom>
              <a:avLst/>
              <a:gdLst/>
              <a:ahLst/>
              <a:cxnLst/>
              <a:rect r="r" b="b" t="t" l="l"/>
              <a:pathLst>
                <a:path h="748566" w="1082596">
                  <a:moveTo>
                    <a:pt x="40369" y="0"/>
                  </a:moveTo>
                  <a:lnTo>
                    <a:pt x="1042227" y="0"/>
                  </a:lnTo>
                  <a:cubicBezTo>
                    <a:pt x="1064522" y="0"/>
                    <a:pt x="1082596" y="18074"/>
                    <a:pt x="1082596" y="40369"/>
                  </a:cubicBezTo>
                  <a:lnTo>
                    <a:pt x="1082596" y="708197"/>
                  </a:lnTo>
                  <a:cubicBezTo>
                    <a:pt x="1082596" y="718903"/>
                    <a:pt x="1078343" y="729171"/>
                    <a:pt x="1070772" y="736742"/>
                  </a:cubicBezTo>
                  <a:cubicBezTo>
                    <a:pt x="1063202" y="744313"/>
                    <a:pt x="1052934" y="748566"/>
                    <a:pt x="1042227" y="748566"/>
                  </a:cubicBezTo>
                  <a:lnTo>
                    <a:pt x="40369" y="748566"/>
                  </a:lnTo>
                  <a:cubicBezTo>
                    <a:pt x="18074" y="748566"/>
                    <a:pt x="0" y="730492"/>
                    <a:pt x="0" y="708197"/>
                  </a:cubicBezTo>
                  <a:lnTo>
                    <a:pt x="0" y="40369"/>
                  </a:lnTo>
                  <a:cubicBezTo>
                    <a:pt x="0" y="18074"/>
                    <a:pt x="18074" y="0"/>
                    <a:pt x="40369" y="0"/>
                  </a:cubicBezTo>
                  <a:close/>
                </a:path>
              </a:pathLst>
            </a:custGeom>
            <a:solidFill>
              <a:srgbClr val="DFDFD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1082596" cy="748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7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176612" y="2478701"/>
            <a:ext cx="3828040" cy="3828040"/>
          </a:xfrm>
          <a:custGeom>
            <a:avLst/>
            <a:gdLst/>
            <a:ahLst/>
            <a:cxnLst/>
            <a:rect r="r" b="b" t="t" l="l"/>
            <a:pathLst>
              <a:path h="3828040" w="3828040">
                <a:moveTo>
                  <a:pt x="0" y="0"/>
                </a:moveTo>
                <a:lnTo>
                  <a:pt x="3828040" y="0"/>
                </a:lnTo>
                <a:lnTo>
                  <a:pt x="3828040" y="3828040"/>
                </a:lnTo>
                <a:lnTo>
                  <a:pt x="0" y="38280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417990" y="6130452"/>
            <a:ext cx="3835554" cy="2652111"/>
            <a:chOff x="0" y="0"/>
            <a:chExt cx="1082596" cy="74856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82596" cy="748566"/>
            </a:xfrm>
            <a:custGeom>
              <a:avLst/>
              <a:gdLst/>
              <a:ahLst/>
              <a:cxnLst/>
              <a:rect r="r" b="b" t="t" l="l"/>
              <a:pathLst>
                <a:path h="748566" w="1082596">
                  <a:moveTo>
                    <a:pt x="40369" y="0"/>
                  </a:moveTo>
                  <a:lnTo>
                    <a:pt x="1042227" y="0"/>
                  </a:lnTo>
                  <a:cubicBezTo>
                    <a:pt x="1064522" y="0"/>
                    <a:pt x="1082596" y="18074"/>
                    <a:pt x="1082596" y="40369"/>
                  </a:cubicBezTo>
                  <a:lnTo>
                    <a:pt x="1082596" y="708197"/>
                  </a:lnTo>
                  <a:cubicBezTo>
                    <a:pt x="1082596" y="718903"/>
                    <a:pt x="1078343" y="729171"/>
                    <a:pt x="1070772" y="736742"/>
                  </a:cubicBezTo>
                  <a:cubicBezTo>
                    <a:pt x="1063202" y="744313"/>
                    <a:pt x="1052934" y="748566"/>
                    <a:pt x="1042227" y="748566"/>
                  </a:cubicBezTo>
                  <a:lnTo>
                    <a:pt x="40369" y="748566"/>
                  </a:lnTo>
                  <a:cubicBezTo>
                    <a:pt x="18074" y="748566"/>
                    <a:pt x="0" y="730492"/>
                    <a:pt x="0" y="708197"/>
                  </a:cubicBezTo>
                  <a:lnTo>
                    <a:pt x="0" y="40369"/>
                  </a:lnTo>
                  <a:cubicBezTo>
                    <a:pt x="0" y="18074"/>
                    <a:pt x="18074" y="0"/>
                    <a:pt x="40369" y="0"/>
                  </a:cubicBezTo>
                  <a:close/>
                </a:path>
              </a:pathLst>
            </a:custGeom>
            <a:solidFill>
              <a:srgbClr val="DFDFD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1082596" cy="748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7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423746" y="6206139"/>
            <a:ext cx="3835554" cy="2652111"/>
            <a:chOff x="0" y="0"/>
            <a:chExt cx="1082596" cy="74856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82596" cy="748566"/>
            </a:xfrm>
            <a:custGeom>
              <a:avLst/>
              <a:gdLst/>
              <a:ahLst/>
              <a:cxnLst/>
              <a:rect r="r" b="b" t="t" l="l"/>
              <a:pathLst>
                <a:path h="748566" w="1082596">
                  <a:moveTo>
                    <a:pt x="40369" y="0"/>
                  </a:moveTo>
                  <a:lnTo>
                    <a:pt x="1042227" y="0"/>
                  </a:lnTo>
                  <a:cubicBezTo>
                    <a:pt x="1064522" y="0"/>
                    <a:pt x="1082596" y="18074"/>
                    <a:pt x="1082596" y="40369"/>
                  </a:cubicBezTo>
                  <a:lnTo>
                    <a:pt x="1082596" y="708197"/>
                  </a:lnTo>
                  <a:cubicBezTo>
                    <a:pt x="1082596" y="718903"/>
                    <a:pt x="1078343" y="729171"/>
                    <a:pt x="1070772" y="736742"/>
                  </a:cubicBezTo>
                  <a:cubicBezTo>
                    <a:pt x="1063202" y="744313"/>
                    <a:pt x="1052934" y="748566"/>
                    <a:pt x="1042227" y="748566"/>
                  </a:cubicBezTo>
                  <a:lnTo>
                    <a:pt x="40369" y="748566"/>
                  </a:lnTo>
                  <a:cubicBezTo>
                    <a:pt x="18074" y="748566"/>
                    <a:pt x="0" y="730492"/>
                    <a:pt x="0" y="708197"/>
                  </a:cubicBezTo>
                  <a:lnTo>
                    <a:pt x="0" y="40369"/>
                  </a:lnTo>
                  <a:cubicBezTo>
                    <a:pt x="0" y="18074"/>
                    <a:pt x="18074" y="0"/>
                    <a:pt x="40369" y="0"/>
                  </a:cubicBezTo>
                  <a:close/>
                </a:path>
              </a:pathLst>
            </a:custGeom>
            <a:solidFill>
              <a:srgbClr val="DFDFD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0"/>
              <a:ext cx="1082596" cy="748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7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7417990" y="2467111"/>
            <a:ext cx="3900290" cy="3900290"/>
          </a:xfrm>
          <a:custGeom>
            <a:avLst/>
            <a:gdLst/>
            <a:ahLst/>
            <a:cxnLst/>
            <a:rect r="r" b="b" t="t" l="l"/>
            <a:pathLst>
              <a:path h="3900290" w="3900290">
                <a:moveTo>
                  <a:pt x="0" y="0"/>
                </a:moveTo>
                <a:lnTo>
                  <a:pt x="3900290" y="0"/>
                </a:lnTo>
                <a:lnTo>
                  <a:pt x="3900290" y="3900290"/>
                </a:lnTo>
                <a:lnTo>
                  <a:pt x="0" y="39002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419049" y="2365888"/>
            <a:ext cx="3840251" cy="3840251"/>
          </a:xfrm>
          <a:custGeom>
            <a:avLst/>
            <a:gdLst/>
            <a:ahLst/>
            <a:cxnLst/>
            <a:rect r="r" b="b" t="t" l="l"/>
            <a:pathLst>
              <a:path h="3840251" w="3840251">
                <a:moveTo>
                  <a:pt x="0" y="0"/>
                </a:moveTo>
                <a:lnTo>
                  <a:pt x="3840251" y="0"/>
                </a:lnTo>
                <a:lnTo>
                  <a:pt x="3840251" y="3840251"/>
                </a:lnTo>
                <a:lnTo>
                  <a:pt x="0" y="38402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855459" y="1019175"/>
            <a:ext cx="1144603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6 . 프로젝트 마무리 및 후기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49153" y="6373416"/>
            <a:ext cx="2690472" cy="437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-62">
                <a:solidFill>
                  <a:srgbClr val="292929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박수한(조장)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62124" y="7039311"/>
            <a:ext cx="3064530" cy="991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spc="-49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부서 :개발팀</a:t>
            </a:r>
          </a:p>
          <a:p>
            <a:pPr algn="ctr">
              <a:lnSpc>
                <a:spcPts val="2799"/>
              </a:lnSpc>
            </a:pPr>
          </a:p>
          <a:p>
            <a:pPr algn="ctr">
              <a:lnSpc>
                <a:spcPts val="2379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990531" y="6358389"/>
            <a:ext cx="2690472" cy="437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-62">
                <a:solidFill>
                  <a:srgbClr val="292929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강호세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996287" y="6434076"/>
            <a:ext cx="2690472" cy="437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-62">
                <a:solidFill>
                  <a:srgbClr val="292929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백명현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835870" y="7039311"/>
            <a:ext cx="3064530" cy="991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spc="-49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부서 :보안팀</a:t>
            </a:r>
          </a:p>
          <a:p>
            <a:pPr algn="ctr">
              <a:lnSpc>
                <a:spcPts val="2799"/>
              </a:lnSpc>
            </a:pPr>
          </a:p>
          <a:p>
            <a:pPr algn="ctr">
              <a:lnSpc>
                <a:spcPts val="2379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3809258" y="6956867"/>
            <a:ext cx="3064530" cy="991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spc="-49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부서 :데이터팀</a:t>
            </a:r>
          </a:p>
          <a:p>
            <a:pPr algn="ctr">
              <a:lnSpc>
                <a:spcPts val="2799"/>
              </a:lnSpc>
            </a:pPr>
          </a:p>
          <a:p>
            <a:pPr algn="ctr">
              <a:lnSpc>
                <a:spcPts val="237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028700" y="945902"/>
            <a:ext cx="10739449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2 . 사업 개요_문제 사항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440894" y="3916965"/>
            <a:ext cx="3912782" cy="3891324"/>
            <a:chOff x="0" y="0"/>
            <a:chExt cx="1059180" cy="10533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59180" cy="1053372"/>
            </a:xfrm>
            <a:custGeom>
              <a:avLst/>
              <a:gdLst/>
              <a:ahLst/>
              <a:cxnLst/>
              <a:rect r="r" b="b" t="t" l="l"/>
              <a:pathLst>
                <a:path h="1053372" w="1059180">
                  <a:moveTo>
                    <a:pt x="39572" y="0"/>
                  </a:moveTo>
                  <a:lnTo>
                    <a:pt x="1019608" y="0"/>
                  </a:lnTo>
                  <a:cubicBezTo>
                    <a:pt x="1030103" y="0"/>
                    <a:pt x="1040168" y="4169"/>
                    <a:pt x="1047590" y="11591"/>
                  </a:cubicBezTo>
                  <a:cubicBezTo>
                    <a:pt x="1055011" y="19012"/>
                    <a:pt x="1059180" y="29077"/>
                    <a:pt x="1059180" y="39572"/>
                  </a:cubicBezTo>
                  <a:lnTo>
                    <a:pt x="1059180" y="1013799"/>
                  </a:lnTo>
                  <a:cubicBezTo>
                    <a:pt x="1059180" y="1035654"/>
                    <a:pt x="1041463" y="1053372"/>
                    <a:pt x="1019608" y="1053372"/>
                  </a:cubicBezTo>
                  <a:lnTo>
                    <a:pt x="39572" y="1053372"/>
                  </a:lnTo>
                  <a:cubicBezTo>
                    <a:pt x="29077" y="1053372"/>
                    <a:pt x="19012" y="1049202"/>
                    <a:pt x="11591" y="1041781"/>
                  </a:cubicBezTo>
                  <a:cubicBezTo>
                    <a:pt x="4169" y="1034360"/>
                    <a:pt x="0" y="1024294"/>
                    <a:pt x="0" y="1013799"/>
                  </a:cubicBezTo>
                  <a:lnTo>
                    <a:pt x="0" y="39572"/>
                  </a:lnTo>
                  <a:cubicBezTo>
                    <a:pt x="0" y="29077"/>
                    <a:pt x="4169" y="19012"/>
                    <a:pt x="11591" y="11591"/>
                  </a:cubicBezTo>
                  <a:cubicBezTo>
                    <a:pt x="19012" y="4169"/>
                    <a:pt x="29077" y="0"/>
                    <a:pt x="39572" y="0"/>
                  </a:cubicBezTo>
                  <a:close/>
                </a:path>
              </a:pathLst>
            </a:custGeom>
            <a:solidFill>
              <a:srgbClr val="EBEBE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059180" cy="1110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187609" y="3916965"/>
            <a:ext cx="3912782" cy="3891324"/>
            <a:chOff x="0" y="0"/>
            <a:chExt cx="1059180" cy="105337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59180" cy="1053372"/>
            </a:xfrm>
            <a:custGeom>
              <a:avLst/>
              <a:gdLst/>
              <a:ahLst/>
              <a:cxnLst/>
              <a:rect r="r" b="b" t="t" l="l"/>
              <a:pathLst>
                <a:path h="1053372" w="1059180">
                  <a:moveTo>
                    <a:pt x="39572" y="0"/>
                  </a:moveTo>
                  <a:lnTo>
                    <a:pt x="1019608" y="0"/>
                  </a:lnTo>
                  <a:cubicBezTo>
                    <a:pt x="1030103" y="0"/>
                    <a:pt x="1040168" y="4169"/>
                    <a:pt x="1047590" y="11591"/>
                  </a:cubicBezTo>
                  <a:cubicBezTo>
                    <a:pt x="1055011" y="19012"/>
                    <a:pt x="1059180" y="29077"/>
                    <a:pt x="1059180" y="39572"/>
                  </a:cubicBezTo>
                  <a:lnTo>
                    <a:pt x="1059180" y="1013799"/>
                  </a:lnTo>
                  <a:cubicBezTo>
                    <a:pt x="1059180" y="1035654"/>
                    <a:pt x="1041463" y="1053372"/>
                    <a:pt x="1019608" y="1053372"/>
                  </a:cubicBezTo>
                  <a:lnTo>
                    <a:pt x="39572" y="1053372"/>
                  </a:lnTo>
                  <a:cubicBezTo>
                    <a:pt x="29077" y="1053372"/>
                    <a:pt x="19012" y="1049202"/>
                    <a:pt x="11591" y="1041781"/>
                  </a:cubicBezTo>
                  <a:cubicBezTo>
                    <a:pt x="4169" y="1034360"/>
                    <a:pt x="0" y="1024294"/>
                    <a:pt x="0" y="1013799"/>
                  </a:cubicBezTo>
                  <a:lnTo>
                    <a:pt x="0" y="39572"/>
                  </a:lnTo>
                  <a:cubicBezTo>
                    <a:pt x="0" y="29077"/>
                    <a:pt x="4169" y="19012"/>
                    <a:pt x="11591" y="11591"/>
                  </a:cubicBezTo>
                  <a:cubicBezTo>
                    <a:pt x="19012" y="4169"/>
                    <a:pt x="29077" y="0"/>
                    <a:pt x="39572" y="0"/>
                  </a:cubicBezTo>
                  <a:close/>
                </a:path>
              </a:pathLst>
            </a:custGeom>
            <a:solidFill>
              <a:srgbClr val="EBEBE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059180" cy="1110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918267" y="3437947"/>
            <a:ext cx="958036" cy="958036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8664982" y="3437947"/>
            <a:ext cx="958036" cy="958036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4102048" y="3443121"/>
            <a:ext cx="590472" cy="827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90"/>
              </a:lnSpc>
            </a:pPr>
            <a:r>
              <a:rPr lang="en-US" b="true" sz="4564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848764" y="3443121"/>
            <a:ext cx="590472" cy="827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90"/>
              </a:lnSpc>
            </a:pPr>
            <a:r>
              <a:rPr lang="en-US" b="true" sz="4564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651331" y="6152445"/>
            <a:ext cx="3491906" cy="1026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spc="-49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서버 지연 및</a:t>
            </a:r>
            <a:r>
              <a:rPr lang="en-US" sz="1999" spc="-49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마비가 </a:t>
            </a:r>
          </a:p>
          <a:p>
            <a:pPr algn="ctr">
              <a:lnSpc>
                <a:spcPts val="2799"/>
              </a:lnSpc>
            </a:pPr>
            <a:r>
              <a:rPr lang="en-US" sz="1999" spc="-49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빈번하게 발생.</a:t>
            </a:r>
          </a:p>
          <a:p>
            <a:pPr algn="ctr">
              <a:lnSpc>
                <a:spcPts val="2659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7398047" y="6222930"/>
            <a:ext cx="3491906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spc="-47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보안 사고가 반복적으로 발생.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864443" y="4688452"/>
            <a:ext cx="3065682" cy="5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spc="-82">
                <a:solidFill>
                  <a:srgbClr val="29292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확장성 부족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611159" y="4688452"/>
            <a:ext cx="3065682" cy="5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spc="-82">
                <a:solidFill>
                  <a:srgbClr val="29292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보안 취약성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1934325" y="3916965"/>
            <a:ext cx="3912782" cy="3891324"/>
            <a:chOff x="0" y="0"/>
            <a:chExt cx="1059180" cy="105337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59180" cy="1053372"/>
            </a:xfrm>
            <a:custGeom>
              <a:avLst/>
              <a:gdLst/>
              <a:ahLst/>
              <a:cxnLst/>
              <a:rect r="r" b="b" t="t" l="l"/>
              <a:pathLst>
                <a:path h="1053372" w="1059180">
                  <a:moveTo>
                    <a:pt x="39572" y="0"/>
                  </a:moveTo>
                  <a:lnTo>
                    <a:pt x="1019608" y="0"/>
                  </a:lnTo>
                  <a:cubicBezTo>
                    <a:pt x="1030103" y="0"/>
                    <a:pt x="1040168" y="4169"/>
                    <a:pt x="1047590" y="11591"/>
                  </a:cubicBezTo>
                  <a:cubicBezTo>
                    <a:pt x="1055011" y="19012"/>
                    <a:pt x="1059180" y="29077"/>
                    <a:pt x="1059180" y="39572"/>
                  </a:cubicBezTo>
                  <a:lnTo>
                    <a:pt x="1059180" y="1013799"/>
                  </a:lnTo>
                  <a:cubicBezTo>
                    <a:pt x="1059180" y="1035654"/>
                    <a:pt x="1041463" y="1053372"/>
                    <a:pt x="1019608" y="1053372"/>
                  </a:cubicBezTo>
                  <a:lnTo>
                    <a:pt x="39572" y="1053372"/>
                  </a:lnTo>
                  <a:cubicBezTo>
                    <a:pt x="29077" y="1053372"/>
                    <a:pt x="19012" y="1049202"/>
                    <a:pt x="11591" y="1041781"/>
                  </a:cubicBezTo>
                  <a:cubicBezTo>
                    <a:pt x="4169" y="1034360"/>
                    <a:pt x="0" y="1024294"/>
                    <a:pt x="0" y="1013799"/>
                  </a:cubicBezTo>
                  <a:lnTo>
                    <a:pt x="0" y="39572"/>
                  </a:lnTo>
                  <a:cubicBezTo>
                    <a:pt x="0" y="29077"/>
                    <a:pt x="4169" y="19012"/>
                    <a:pt x="11591" y="11591"/>
                  </a:cubicBezTo>
                  <a:cubicBezTo>
                    <a:pt x="19012" y="4169"/>
                    <a:pt x="29077" y="0"/>
                    <a:pt x="39572" y="0"/>
                  </a:cubicBezTo>
                  <a:close/>
                </a:path>
              </a:pathLst>
            </a:custGeom>
            <a:solidFill>
              <a:srgbClr val="EBEBEB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1059180" cy="1110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3411698" y="3437947"/>
            <a:ext cx="958036" cy="958036"/>
            <a:chOff x="0" y="0"/>
            <a:chExt cx="6350000" cy="63500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13595479" y="3443121"/>
            <a:ext cx="590472" cy="827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90"/>
              </a:lnSpc>
            </a:pPr>
            <a:r>
              <a:rPr lang="en-US" b="true" sz="4564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144763" y="6222930"/>
            <a:ext cx="3491906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spc="-47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동일한 품질의 서비스를</a:t>
            </a:r>
            <a:r>
              <a:rPr lang="en-US" sz="1899" spc="-47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일괄</a:t>
            </a:r>
            <a:r>
              <a:rPr lang="en-US" sz="1899" spc="-47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제공</a:t>
            </a:r>
          </a:p>
          <a:p>
            <a:pPr algn="ctr">
              <a:lnSpc>
                <a:spcPts val="2659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12357874" y="4566532"/>
            <a:ext cx="3278794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spc="-82">
                <a:solidFill>
                  <a:srgbClr val="29292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서비스 품질 분리 불가능</a:t>
            </a:r>
          </a:p>
        </p:txBody>
      </p:sp>
      <p:sp>
        <p:nvSpPr>
          <p:cNvPr name="AutoShape 32" id="32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3" id="33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5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375" y="401760"/>
            <a:ext cx="17175249" cy="9483481"/>
            <a:chOff x="0" y="0"/>
            <a:chExt cx="4523522" cy="2497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3522" cy="2497707"/>
            </a:xfrm>
            <a:custGeom>
              <a:avLst/>
              <a:gdLst/>
              <a:ahLst/>
              <a:cxnLst/>
              <a:rect r="r" b="b" t="t" l="l"/>
              <a:pathLst>
                <a:path h="2497707" w="4523522">
                  <a:moveTo>
                    <a:pt x="0" y="0"/>
                  </a:moveTo>
                  <a:lnTo>
                    <a:pt x="4523522" y="0"/>
                  </a:lnTo>
                  <a:lnTo>
                    <a:pt x="4523522" y="2497707"/>
                  </a:lnTo>
                  <a:lnTo>
                    <a:pt x="0" y="2497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3522" cy="253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56375" y="2187962"/>
            <a:ext cx="17175249" cy="0"/>
          </a:xfrm>
          <a:prstGeom prst="line">
            <a:avLst/>
          </a:prstGeom>
          <a:ln cap="flat" w="19050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028700" y="945902"/>
            <a:ext cx="10739449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6500" spc="-325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2 . 사업 개요_문제 사항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440894" y="3916965"/>
            <a:ext cx="3912782" cy="3891324"/>
            <a:chOff x="0" y="0"/>
            <a:chExt cx="1059180" cy="10533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59180" cy="1053372"/>
            </a:xfrm>
            <a:custGeom>
              <a:avLst/>
              <a:gdLst/>
              <a:ahLst/>
              <a:cxnLst/>
              <a:rect r="r" b="b" t="t" l="l"/>
              <a:pathLst>
                <a:path h="1053372" w="1059180">
                  <a:moveTo>
                    <a:pt x="39572" y="0"/>
                  </a:moveTo>
                  <a:lnTo>
                    <a:pt x="1019608" y="0"/>
                  </a:lnTo>
                  <a:cubicBezTo>
                    <a:pt x="1030103" y="0"/>
                    <a:pt x="1040168" y="4169"/>
                    <a:pt x="1047590" y="11591"/>
                  </a:cubicBezTo>
                  <a:cubicBezTo>
                    <a:pt x="1055011" y="19012"/>
                    <a:pt x="1059180" y="29077"/>
                    <a:pt x="1059180" y="39572"/>
                  </a:cubicBezTo>
                  <a:lnTo>
                    <a:pt x="1059180" y="1013799"/>
                  </a:lnTo>
                  <a:cubicBezTo>
                    <a:pt x="1059180" y="1035654"/>
                    <a:pt x="1041463" y="1053372"/>
                    <a:pt x="1019608" y="1053372"/>
                  </a:cubicBezTo>
                  <a:lnTo>
                    <a:pt x="39572" y="1053372"/>
                  </a:lnTo>
                  <a:cubicBezTo>
                    <a:pt x="29077" y="1053372"/>
                    <a:pt x="19012" y="1049202"/>
                    <a:pt x="11591" y="1041781"/>
                  </a:cubicBezTo>
                  <a:cubicBezTo>
                    <a:pt x="4169" y="1034360"/>
                    <a:pt x="0" y="1024294"/>
                    <a:pt x="0" y="1013799"/>
                  </a:cubicBezTo>
                  <a:lnTo>
                    <a:pt x="0" y="39572"/>
                  </a:lnTo>
                  <a:cubicBezTo>
                    <a:pt x="0" y="29077"/>
                    <a:pt x="4169" y="19012"/>
                    <a:pt x="11591" y="11591"/>
                  </a:cubicBezTo>
                  <a:cubicBezTo>
                    <a:pt x="19012" y="4169"/>
                    <a:pt x="29077" y="0"/>
                    <a:pt x="39572" y="0"/>
                  </a:cubicBezTo>
                  <a:close/>
                </a:path>
              </a:pathLst>
            </a:custGeom>
            <a:solidFill>
              <a:srgbClr val="EBEBE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059180" cy="1110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187609" y="3916965"/>
            <a:ext cx="3912782" cy="3891324"/>
            <a:chOff x="0" y="0"/>
            <a:chExt cx="1059180" cy="105337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59180" cy="1053372"/>
            </a:xfrm>
            <a:custGeom>
              <a:avLst/>
              <a:gdLst/>
              <a:ahLst/>
              <a:cxnLst/>
              <a:rect r="r" b="b" t="t" l="l"/>
              <a:pathLst>
                <a:path h="1053372" w="1059180">
                  <a:moveTo>
                    <a:pt x="39572" y="0"/>
                  </a:moveTo>
                  <a:lnTo>
                    <a:pt x="1019608" y="0"/>
                  </a:lnTo>
                  <a:cubicBezTo>
                    <a:pt x="1030103" y="0"/>
                    <a:pt x="1040168" y="4169"/>
                    <a:pt x="1047590" y="11591"/>
                  </a:cubicBezTo>
                  <a:cubicBezTo>
                    <a:pt x="1055011" y="19012"/>
                    <a:pt x="1059180" y="29077"/>
                    <a:pt x="1059180" y="39572"/>
                  </a:cubicBezTo>
                  <a:lnTo>
                    <a:pt x="1059180" y="1013799"/>
                  </a:lnTo>
                  <a:cubicBezTo>
                    <a:pt x="1059180" y="1035654"/>
                    <a:pt x="1041463" y="1053372"/>
                    <a:pt x="1019608" y="1053372"/>
                  </a:cubicBezTo>
                  <a:lnTo>
                    <a:pt x="39572" y="1053372"/>
                  </a:lnTo>
                  <a:cubicBezTo>
                    <a:pt x="29077" y="1053372"/>
                    <a:pt x="19012" y="1049202"/>
                    <a:pt x="11591" y="1041781"/>
                  </a:cubicBezTo>
                  <a:cubicBezTo>
                    <a:pt x="4169" y="1034360"/>
                    <a:pt x="0" y="1024294"/>
                    <a:pt x="0" y="1013799"/>
                  </a:cubicBezTo>
                  <a:lnTo>
                    <a:pt x="0" y="39572"/>
                  </a:lnTo>
                  <a:cubicBezTo>
                    <a:pt x="0" y="29077"/>
                    <a:pt x="4169" y="19012"/>
                    <a:pt x="11591" y="11591"/>
                  </a:cubicBezTo>
                  <a:cubicBezTo>
                    <a:pt x="19012" y="4169"/>
                    <a:pt x="29077" y="0"/>
                    <a:pt x="39572" y="0"/>
                  </a:cubicBezTo>
                  <a:close/>
                </a:path>
              </a:pathLst>
            </a:custGeom>
            <a:solidFill>
              <a:srgbClr val="EBEBE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059180" cy="1110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918267" y="3437947"/>
            <a:ext cx="958036" cy="958036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8664982" y="3437947"/>
            <a:ext cx="958036" cy="958036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4102048" y="3443121"/>
            <a:ext cx="590472" cy="827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90"/>
              </a:lnSpc>
            </a:pPr>
            <a:r>
              <a:rPr lang="en-US" b="true" sz="4564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848764" y="3443121"/>
            <a:ext cx="590472" cy="827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90"/>
              </a:lnSpc>
            </a:pPr>
            <a:r>
              <a:rPr lang="en-US" b="true" sz="4564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651331" y="5728582"/>
            <a:ext cx="3491906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spc="-47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배포, 모니터링, 장애 대응 등의</a:t>
            </a:r>
          </a:p>
          <a:p>
            <a:pPr algn="ctr">
              <a:lnSpc>
                <a:spcPts val="2659"/>
              </a:lnSpc>
            </a:pPr>
            <a:r>
              <a:rPr lang="en-US" sz="1899" spc="-47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운영</a:t>
            </a:r>
            <a:r>
              <a:rPr lang="en-US" sz="1899" spc="-47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절차가 대부분 수동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398047" y="5728582"/>
            <a:ext cx="3491906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spc="-47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시스템 장애 시</a:t>
            </a:r>
            <a:r>
              <a:rPr lang="en-US" sz="1899" spc="-47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전체</a:t>
            </a:r>
            <a:r>
              <a:rPr lang="en-US" sz="1899" spc="-47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서비스가</a:t>
            </a:r>
          </a:p>
          <a:p>
            <a:pPr algn="ctr">
              <a:lnSpc>
                <a:spcPts val="2659"/>
              </a:lnSpc>
            </a:pPr>
            <a:r>
              <a:rPr lang="en-US" sz="1899" spc="-47">
                <a:solidFill>
                  <a:srgbClr val="292929"/>
                </a:solidFill>
                <a:latin typeface="윤고딕"/>
                <a:ea typeface="윤고딕"/>
                <a:cs typeface="윤고딕"/>
                <a:sym typeface="윤고딕"/>
              </a:rPr>
              <a:t> 중단될 수 있는 구조적 리스크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757887" y="4688452"/>
            <a:ext cx="3278794" cy="5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spc="-82">
                <a:solidFill>
                  <a:srgbClr val="29292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운영 자동화 부족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611159" y="4688452"/>
            <a:ext cx="3065682" cy="5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spc="-82">
                <a:solidFill>
                  <a:srgbClr val="29292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재해복구 미흡</a:t>
            </a:r>
          </a:p>
        </p:txBody>
      </p:sp>
      <p:sp>
        <p:nvSpPr>
          <p:cNvPr name="AutoShape 24" id="24"/>
          <p:cNvSpPr/>
          <p:nvPr/>
        </p:nvSpPr>
        <p:spPr>
          <a:xfrm>
            <a:off x="556375" y="9058275"/>
            <a:ext cx="17175249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5" id="25"/>
          <p:cNvSpPr txBox="true"/>
          <p:nvPr/>
        </p:nvSpPr>
        <p:spPr>
          <a:xfrm rot="0">
            <a:off x="11617667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victor1919@naver.com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8700" y="9229725"/>
            <a:ext cx="5641633" cy="3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www.lumiticketing.click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DAGkGmX8ajw</dc:identifier>
  <dcterms:modified xsi:type="dcterms:W3CDTF">2011-08-01T06:04:30Z</dcterms:modified>
  <cp:revision>1</cp:revision>
  <dc:title>대규모 콘서트 예매 사이트 aws 클라우드</dc:title>
</cp:coreProperties>
</file>